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1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374921-FEA2-4726-9276-EC604533B19A}" v="547" dt="2024-10-06T00:48:03.0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45" d="100"/>
          <a:sy n="45" d="100"/>
        </p:scale>
        <p:origin x="53" y="9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A17355-B2AD-42F5-A723-4A89C9737B03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747520-473A-42B1-8FDF-7E43E6639A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60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747520-473A-42B1-8FDF-7E43E6639AE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473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747520-473A-42B1-8FDF-7E43E6639AE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816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747520-473A-42B1-8FDF-7E43E6639AE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018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4D287-EA07-CED6-E073-EF9B04B4C4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4EE2AA-0EA4-8632-966A-0F783119A6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6702B9-E403-C93F-1BD9-8BE54878B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A0649F-7F4F-339E-8450-63214A8B5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0FF412-8761-FA70-031F-79E072225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4240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1BDE46-04BB-72EC-1279-76ED34B86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7E8D85-1EA7-4984-BF53-98D62CCA4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06E0E1-F8D1-1701-EE6E-97FFB4A1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DAB4C4-F04F-10EB-7027-8A3BD8493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20A0E2-51A4-80C3-D882-3EE60A4B1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2683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E22175A-C1CA-7967-B101-8B90AC0376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64056C-C7C0-925C-FCC4-EE1A491D8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688DB4-2D5A-45F4-1E15-556F4AEAD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4F5F26-BCAE-7D5E-CCA9-67689FDB0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B76698-2E0E-B8F5-D42C-C1B9682C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179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CB1292-39F4-BD8E-1DD8-EA27FE770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E623D3-02AD-FF19-9AC8-A4D814BB2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3F5D98-C977-2B8D-5A70-932EAD4F0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D82A63-452C-CA43-9EE3-DA37AB676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9FB73-5365-7EB0-C27B-5CC7D746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051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2D1E7D-ECD6-ED9D-9F33-6AE1B57F9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7F0B85-2A9E-66BC-9D9E-9F417F245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B24A7B-4F1C-D336-CCEA-C15180D53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B38184-A68F-4825-7985-FD29407A4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602945-7D48-FBEB-7D86-765E28142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747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880A12-B25C-E44A-4621-F50BBC2FD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CE790A-F6C1-5349-FB17-11D6245819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A743B2-A9E3-1A01-FBE3-F4F941B7F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AA5189-50DF-16A6-65B2-35806303C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BEA1B9-78BD-0B4A-A4B7-813DD643B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7F42FD-8BDA-D68E-BCAB-77CB985A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79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6BAFA5-1A0D-3453-06B2-D59B03996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EC7E37-1CF7-1AE8-ADE1-0F3EAAD14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CEE16E-62AC-B762-C505-920C106D39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F8853B6-DF67-F14C-F5B6-EB038CD19E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30B93A3-2AB8-0BC1-C528-59A66CB0E4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41FFF01-58AF-3FC2-165B-AF261324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A97D91-EBEC-F8A4-1AFF-B04F978BF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713F44A-8FD4-4325-851F-728671973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347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FE2C68-B27F-EF71-D63B-5674E7F2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08C63E-65B0-FD3C-0103-7E7DB8291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053A793-3B96-BBB4-81CD-956E1F77C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202DDF-E6E9-0468-432E-9BF01A2BB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345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62D6604-3D8C-D405-ED02-DBC17D294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F7D091-BC11-5D79-FC5A-638E8B7A3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12BD4A-F873-A452-755F-740EDA633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825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C4C30B-56B8-2C03-321F-9C7A9DC9F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242656-C227-2291-16D9-DC49D68CC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8DEA63-E8D3-7EA7-55BE-AB662325EC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3E3CAA-E761-1FCE-F2AE-68E87CAD9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94AC6D-C867-F88D-8326-B199B9897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46EE00-83F9-6021-9C04-249A52EEC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59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3A089B-9A32-2114-5839-5E6DD9111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939F81F-4D11-5AEF-79C1-89CBDB9A24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64CB16-6C6C-3148-CF0A-015EEC2FF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94B4FC-BDF0-DDAD-A5EE-B14E19493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6922C1-11F0-54B6-49CC-B91E3134B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4FD91C-A985-9A98-7859-3B89F68DD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462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2B4564A-CD47-A1D6-9DE9-C91D63D3C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03D436-1B36-EE82-4034-26E86C235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1E9DA1-003A-86E5-80E2-A47FF7870B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7B2812-AE63-4279-89F8-E970C634EB9F}" type="datetimeFigureOut">
              <a:rPr lang="ko-KR" altLang="en-US" smtClean="0"/>
              <a:t>2024-10-06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67937F-4C01-1D5E-4BDD-59EF397737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570851-735B-A704-222D-B36A54A124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EEB0AB-3E93-4881-9E61-AE0F61EB9C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824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osdr.nasa.gov/bio/repo/data/studies/OSD-66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services.swpc.noaa.gov/products/solar-wind/" TargetMode="External"/><Relationship Id="rId4" Type="http://schemas.openxmlformats.org/officeDocument/2006/relationships/hyperlink" Target="https://www.swpc.noaa.gov/products/real-time-solar-win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7" name="Rectangle 309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6" name="Picture 4" descr="epaselect KAZAKHSTAN SPACE ISS EXPEDITION 52 LANDING">
            <a:extLst>
              <a:ext uri="{FF2B5EF4-FFF2-40B4-BE49-F238E27FC236}">
                <a16:creationId xmlns:a16="http://schemas.microsoft.com/office/drawing/2014/main" id="{70F12A92-6F3E-36A7-7400-83415FC03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3" t="2390" r="13939" b="-1"/>
          <a:stretch/>
        </p:blipFill>
        <p:spPr bwMode="auto">
          <a:xfrm>
            <a:off x="3523488" y="-48276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9" name="Rectangle 309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9707763-47CA-EB13-6987-92118E0E9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7278" y="1122363"/>
            <a:ext cx="5893522" cy="3204134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800" dirty="0">
                <a:solidFill>
                  <a:schemeClr val="bg1"/>
                </a:solidFill>
              </a:rPr>
              <a:t>Da Cosmos Guardians</a:t>
            </a:r>
            <a:endParaRPr lang="ko-KR" altLang="en-US" sz="4800" dirty="0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5034AC-B550-60FE-0AD6-FD750FC3E8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278" y="5255122"/>
            <a:ext cx="5260446" cy="1208141"/>
          </a:xfrm>
        </p:spPr>
        <p:txBody>
          <a:bodyPr>
            <a:normAutofit/>
          </a:bodyPr>
          <a:lstStyle/>
          <a:p>
            <a:pPr algn="l"/>
            <a:r>
              <a:rPr lang="en-US" altLang="ko-KR" sz="1800" dirty="0">
                <a:solidFill>
                  <a:schemeClr val="bg1"/>
                </a:solidFill>
              </a:rPr>
              <a:t>Enhancing Astronaut Well-being in Microgravity: </a:t>
            </a:r>
            <a:r>
              <a:rPr lang="en-US" altLang="ko-KR" sz="1800" b="1" dirty="0">
                <a:solidFill>
                  <a:schemeClr val="bg1"/>
                </a:solidFill>
              </a:rPr>
              <a:t>A Breath-Controlled </a:t>
            </a:r>
            <a:r>
              <a:rPr lang="en-US" altLang="ko-KR" sz="1800" b="1" dirty="0">
                <a:solidFill>
                  <a:srgbClr val="FFFF00"/>
                </a:solidFill>
              </a:rPr>
              <a:t>Health Solution</a:t>
            </a:r>
            <a:endParaRPr lang="ko-KR" altLang="en-US" sz="1800" b="1" dirty="0">
              <a:solidFill>
                <a:srgbClr val="FFFF00"/>
              </a:solidFill>
            </a:endParaRPr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98" name="Rectangle 309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7242C9C-E5DA-903B-2478-CE921E015046}"/>
              </a:ext>
            </a:extLst>
          </p:cNvPr>
          <p:cNvSpPr/>
          <p:nvPr/>
        </p:nvSpPr>
        <p:spPr>
          <a:xfrm flipH="1" flipV="1">
            <a:off x="481027" y="625683"/>
            <a:ext cx="704087" cy="153734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F16F1F-CF14-ABE0-9D02-B18FE7EE2237}"/>
              </a:ext>
            </a:extLst>
          </p:cNvPr>
          <p:cNvSpPr/>
          <p:nvPr/>
        </p:nvSpPr>
        <p:spPr>
          <a:xfrm flipH="1" flipV="1">
            <a:off x="9678572" y="5859193"/>
            <a:ext cx="2513420" cy="7807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69A1D19F-96CF-508D-29A8-0176E59EA2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2547" y="5348524"/>
            <a:ext cx="1804808" cy="150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270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>
                <a:lumMod val="95000"/>
                <a:lumOff val="5000"/>
              </a:schemeClr>
            </a:gs>
            <a:gs pos="39000">
              <a:schemeClr val="tx2">
                <a:lumMod val="90000"/>
                <a:lumOff val="10000"/>
              </a:schemeClr>
            </a:gs>
            <a:gs pos="82000">
              <a:schemeClr val="accent1">
                <a:lumMod val="50000"/>
              </a:schemeClr>
            </a:gs>
            <a:gs pos="100000">
              <a:schemeClr val="accent1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96CAED2A-C358-E5E2-FE51-4B01CE361F9D}"/>
              </a:ext>
            </a:extLst>
          </p:cNvPr>
          <p:cNvGrpSpPr/>
          <p:nvPr/>
        </p:nvGrpSpPr>
        <p:grpSpPr>
          <a:xfrm>
            <a:off x="5256360" y="1907297"/>
            <a:ext cx="4000187" cy="3587050"/>
            <a:chOff x="5256360" y="1907297"/>
            <a:chExt cx="4000187" cy="3587050"/>
          </a:xfrm>
        </p:grpSpPr>
        <p:sp>
          <p:nvSpPr>
            <p:cNvPr id="4" name="오각형 3">
              <a:extLst>
                <a:ext uri="{FF2B5EF4-FFF2-40B4-BE49-F238E27FC236}">
                  <a16:creationId xmlns:a16="http://schemas.microsoft.com/office/drawing/2014/main" id="{D1DF8372-176B-0270-E8BC-EA91B98C1C9D}"/>
                </a:ext>
              </a:extLst>
            </p:cNvPr>
            <p:cNvSpPr/>
            <p:nvPr/>
          </p:nvSpPr>
          <p:spPr>
            <a:xfrm>
              <a:off x="5256360" y="1907297"/>
              <a:ext cx="4000187" cy="3587050"/>
            </a:xfrm>
            <a:prstGeom prst="pentagon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  <a:effectLst>
              <a:glow rad="342900">
                <a:srgbClr val="FFFF00">
                  <a:alpha val="68000"/>
                </a:srgb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오각형 19">
              <a:extLst>
                <a:ext uri="{FF2B5EF4-FFF2-40B4-BE49-F238E27FC236}">
                  <a16:creationId xmlns:a16="http://schemas.microsoft.com/office/drawing/2014/main" id="{8C0ECBE9-86DD-E784-07E1-BFF352174E1C}"/>
                </a:ext>
              </a:extLst>
            </p:cNvPr>
            <p:cNvSpPr/>
            <p:nvPr/>
          </p:nvSpPr>
          <p:spPr>
            <a:xfrm>
              <a:off x="5600189" y="2326114"/>
              <a:ext cx="3270119" cy="2932383"/>
            </a:xfrm>
            <a:prstGeom prst="pentagon">
              <a:avLst/>
            </a:prstGeom>
            <a:noFill/>
            <a:ln>
              <a:solidFill>
                <a:schemeClr val="accent1">
                  <a:lumMod val="40000"/>
                  <a:lumOff val="60000"/>
                  <a:alpha val="23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오각형 20">
              <a:extLst>
                <a:ext uri="{FF2B5EF4-FFF2-40B4-BE49-F238E27FC236}">
                  <a16:creationId xmlns:a16="http://schemas.microsoft.com/office/drawing/2014/main" id="{6D396248-79C9-46ED-08A7-9DDE34CEBE2E}"/>
                </a:ext>
              </a:extLst>
            </p:cNvPr>
            <p:cNvSpPr/>
            <p:nvPr/>
          </p:nvSpPr>
          <p:spPr>
            <a:xfrm>
              <a:off x="6032694" y="2775186"/>
              <a:ext cx="2414671" cy="2165285"/>
            </a:xfrm>
            <a:prstGeom prst="pentagon">
              <a:avLst/>
            </a:prstGeom>
            <a:noFill/>
            <a:ln>
              <a:solidFill>
                <a:schemeClr val="accent1">
                  <a:lumMod val="40000"/>
                  <a:lumOff val="60000"/>
                  <a:alpha val="23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34CF480-F886-3D36-1115-FDE1CB4C56CC}"/>
              </a:ext>
            </a:extLst>
          </p:cNvPr>
          <p:cNvSpPr/>
          <p:nvPr/>
        </p:nvSpPr>
        <p:spPr>
          <a:xfrm>
            <a:off x="130488" y="186209"/>
            <a:ext cx="1885689" cy="6536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346317D-E7EB-7C2D-B5DC-E9DC0E106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6132" y="2858445"/>
            <a:ext cx="3378005" cy="767685"/>
          </a:xfrm>
        </p:spPr>
        <p:txBody>
          <a:bodyPr>
            <a:norm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</a:rPr>
              <a:t>Team Member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D80F257-3F85-2BCC-EBBD-56C300F53A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7769" y="1945607"/>
            <a:ext cx="8259103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고한나</a:t>
            </a:r>
            <a:r>
              <a:rPr lang="en-US" altLang="ko-KR" sz="2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                                                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정우성 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C23A81D9-3FE9-4FFE-630F-1951B4B7D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4513" y="4557591"/>
            <a:ext cx="9592310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ko-K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     </a:t>
            </a:r>
            <a:r>
              <a:rPr lang="en-US" altLang="ko-KR" sz="2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          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김지예</a:t>
            </a:r>
            <a:r>
              <a:rPr kumimoji="0" lang="en-US" altLang="ko-K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  </a:t>
            </a:r>
            <a:r>
              <a:rPr lang="en-US" altLang="ko-KR" sz="2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        </a:t>
            </a:r>
            <a:r>
              <a:rPr kumimoji="0" lang="en-US" altLang="ko-K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         </a:t>
            </a:r>
            <a:r>
              <a:rPr lang="en-US" altLang="ko-KR" sz="2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        </a:t>
            </a:r>
            <a:r>
              <a:rPr kumimoji="0" lang="ko-KR" altLang="ko-KR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전선민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0BE8B30-E47A-0FC6-809D-B1E61A7EC4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7673" y="1085434"/>
            <a:ext cx="2817604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Yonsei University</a:t>
            </a:r>
          </a:p>
          <a:p>
            <a:r>
              <a:rPr lang="en-US" altLang="ko-KR" sz="1100" dirty="0">
                <a:solidFill>
                  <a:schemeClr val="bg1"/>
                </a:solidFill>
              </a:rPr>
              <a:t>Graduate School of Engineering</a:t>
            </a:r>
          </a:p>
          <a:p>
            <a:r>
              <a:rPr lang="en-US" altLang="ko-KR" sz="1100" dirty="0">
                <a:solidFill>
                  <a:schemeClr val="bg1"/>
                </a:solidFill>
              </a:rPr>
              <a:t>Computer Software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DD6097-C8FA-52FF-465E-DEE5BE377B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3385" y="281549"/>
            <a:ext cx="150944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ko-KR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박승재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8A1E05-9B18-32DB-5C53-018F6307A312}"/>
              </a:ext>
            </a:extLst>
          </p:cNvPr>
          <p:cNvSpPr txBox="1"/>
          <p:nvPr/>
        </p:nvSpPr>
        <p:spPr>
          <a:xfrm>
            <a:off x="5433350" y="3508605"/>
            <a:ext cx="364620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We are more than just experts; 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we are innovators with a shared vision : to enhance human well-being during space missions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015A13-AA4E-36E0-192F-E64D02F3CFEC}"/>
              </a:ext>
            </a:extLst>
          </p:cNvPr>
          <p:cNvSpPr txBox="1"/>
          <p:nvPr/>
        </p:nvSpPr>
        <p:spPr>
          <a:xfrm>
            <a:off x="130488" y="213356"/>
            <a:ext cx="180960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Multi-disciplinary background with communication skills and creative ideas for better human life in space journeys.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7577BC-0F62-BCBD-6B36-EEE8FC19CBC4}"/>
              </a:ext>
            </a:extLst>
          </p:cNvPr>
          <p:cNvSpPr txBox="1"/>
          <p:nvPr/>
        </p:nvSpPr>
        <p:spPr>
          <a:xfrm>
            <a:off x="6480529" y="828343"/>
            <a:ext cx="18856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Data Wizards</a:t>
            </a:r>
            <a:endParaRPr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986B46-627B-D92E-5AB5-2632D740098D}"/>
              </a:ext>
            </a:extLst>
          </p:cNvPr>
          <p:cNvSpPr txBox="1"/>
          <p:nvPr/>
        </p:nvSpPr>
        <p:spPr>
          <a:xfrm>
            <a:off x="3361096" y="2872956"/>
            <a:ext cx="18856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Tech Gurus</a:t>
            </a:r>
            <a:endParaRPr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4FCE76C3-5716-1A8F-51C6-3551BA6AA4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7514" y="3164179"/>
            <a:ext cx="2840977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altLang="ko-KR" sz="1100" dirty="0">
                <a:solidFill>
                  <a:schemeClr val="bg1"/>
                </a:solidFill>
              </a:rPr>
              <a:t>Yonsei University</a:t>
            </a:r>
          </a:p>
          <a:p>
            <a:pPr algn="r"/>
            <a:r>
              <a:rPr lang="en-US" altLang="ko-KR" sz="1100" dirty="0">
                <a:solidFill>
                  <a:schemeClr val="bg1"/>
                </a:solidFill>
              </a:rPr>
              <a:t>Graduate School of Engineering Computer Software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398F7E-A12D-CC3F-2DAF-1DEC2773CD5C}"/>
              </a:ext>
            </a:extLst>
          </p:cNvPr>
          <p:cNvSpPr txBox="1"/>
          <p:nvPr/>
        </p:nvSpPr>
        <p:spPr>
          <a:xfrm>
            <a:off x="3489756" y="5566221"/>
            <a:ext cx="19409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Space Designer</a:t>
            </a:r>
            <a:endParaRPr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9D87ED40-E0C8-B06F-51F1-A67D83F2A5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4081" y="5856070"/>
            <a:ext cx="2817604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altLang="ko-KR" sz="1100" dirty="0">
                <a:solidFill>
                  <a:schemeClr val="bg1"/>
                </a:solidFill>
              </a:rPr>
              <a:t>Yonsei University</a:t>
            </a:r>
          </a:p>
          <a:p>
            <a:pPr algn="r"/>
            <a:r>
              <a:rPr lang="en-US" altLang="ko-KR" sz="1100" dirty="0">
                <a:solidFill>
                  <a:schemeClr val="bg1"/>
                </a:solidFill>
              </a:rPr>
              <a:t>Graduate School of Engineering </a:t>
            </a:r>
          </a:p>
          <a:p>
            <a:pPr algn="r"/>
            <a:r>
              <a:rPr lang="en-US" altLang="ko-KR" sz="1100" dirty="0">
                <a:solidFill>
                  <a:schemeClr val="bg1"/>
                </a:solidFill>
              </a:rPr>
              <a:t>Computer Software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9C71D6D9-C6C7-9D6D-735A-0459B19B8E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69735" y="5865331"/>
            <a:ext cx="2817604" cy="600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Yonsei University</a:t>
            </a:r>
          </a:p>
          <a:p>
            <a:r>
              <a:rPr lang="en-US" altLang="ko-KR" sz="1100" dirty="0">
                <a:solidFill>
                  <a:schemeClr val="bg1"/>
                </a:solidFill>
              </a:rPr>
              <a:t>Graduate School of Engineering</a:t>
            </a:r>
          </a:p>
          <a:p>
            <a:r>
              <a:rPr lang="en-US" altLang="ko-KR" sz="1100" dirty="0">
                <a:solidFill>
                  <a:schemeClr val="bg1"/>
                </a:solidFill>
              </a:rPr>
              <a:t>Computer Software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0BD73D-F6C6-D3D3-70CC-AB7F702310AD}"/>
              </a:ext>
            </a:extLst>
          </p:cNvPr>
          <p:cNvSpPr txBox="1"/>
          <p:nvPr/>
        </p:nvSpPr>
        <p:spPr>
          <a:xfrm>
            <a:off x="9269735" y="5579664"/>
            <a:ext cx="18856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Code Wizards</a:t>
            </a:r>
            <a:endParaRPr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AA16F2DF-D5FE-7EDB-FE65-C34F27E158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81118" y="3208668"/>
            <a:ext cx="2817604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Yonsei University</a:t>
            </a:r>
          </a:p>
          <a:p>
            <a:r>
              <a:rPr lang="en-US" altLang="ko-KR" sz="1100" dirty="0">
                <a:solidFill>
                  <a:schemeClr val="bg1"/>
                </a:solidFill>
              </a:rPr>
              <a:t>Graduate School of Biomedical Engineering</a:t>
            </a:r>
          </a:p>
          <a:p>
            <a:r>
              <a:rPr lang="en-US" altLang="ko-KR" sz="1100" dirty="0">
                <a:solidFill>
                  <a:schemeClr val="bg1"/>
                </a:solidFill>
              </a:rPr>
              <a:t>Physical Therapy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1FA87C-9F7E-1A35-3542-00905C090177}"/>
              </a:ext>
            </a:extLst>
          </p:cNvPr>
          <p:cNvSpPr txBox="1"/>
          <p:nvPr/>
        </p:nvSpPr>
        <p:spPr>
          <a:xfrm>
            <a:off x="9781118" y="2939103"/>
            <a:ext cx="18856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FF00"/>
                </a:solidFill>
              </a:rPr>
              <a:t>Bio-Hacker</a:t>
            </a:r>
            <a:endParaRPr lang="ko-KR" altLang="en-US" b="1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B488FA-31E5-9489-20F9-8C54A46C184C}"/>
              </a:ext>
            </a:extLst>
          </p:cNvPr>
          <p:cNvSpPr txBox="1"/>
          <p:nvPr/>
        </p:nvSpPr>
        <p:spPr>
          <a:xfrm>
            <a:off x="9261378" y="5350202"/>
            <a:ext cx="1467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0" i="0" dirty="0" err="1">
                <a:solidFill>
                  <a:schemeClr val="bg1"/>
                </a:solidFill>
                <a:effectLst/>
                <a:latin typeface="gg sans"/>
              </a:rPr>
              <a:t>Sunmin</a:t>
            </a:r>
            <a:r>
              <a:rPr lang="en-US" altLang="ko-KR" sz="1800" b="0" i="0" dirty="0">
                <a:solidFill>
                  <a:schemeClr val="bg1"/>
                </a:solidFill>
                <a:effectLst/>
                <a:latin typeface="gg sans"/>
              </a:rPr>
              <a:t> Jeon</a:t>
            </a:r>
            <a:r>
              <a:rPr kumimoji="0" lang="en-US" altLang="ko-K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708CAC-6B54-FFDC-883E-C01886819638}"/>
              </a:ext>
            </a:extLst>
          </p:cNvPr>
          <p:cNvSpPr txBox="1"/>
          <p:nvPr/>
        </p:nvSpPr>
        <p:spPr>
          <a:xfrm>
            <a:off x="3651232" y="2683809"/>
            <a:ext cx="11228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chemeClr val="bg1"/>
                </a:solidFill>
                <a:effectLst/>
                <a:latin typeface="gg sans"/>
              </a:rPr>
              <a:t>Hanna KO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A9299F-9474-47FB-1A87-AFBB975AC6C3}"/>
              </a:ext>
            </a:extLst>
          </p:cNvPr>
          <p:cNvSpPr txBox="1"/>
          <p:nvPr/>
        </p:nvSpPr>
        <p:spPr>
          <a:xfrm>
            <a:off x="6480529" y="595251"/>
            <a:ext cx="6243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 err="1">
                <a:solidFill>
                  <a:schemeClr val="bg1"/>
                </a:solidFill>
                <a:effectLst/>
                <a:latin typeface="gg sans"/>
              </a:rPr>
              <a:t>Seungjae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gg sans"/>
              </a:rPr>
              <a:t> Park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40C8BC2-6BA9-1310-6412-12A4D874146D}"/>
              </a:ext>
            </a:extLst>
          </p:cNvPr>
          <p:cNvSpPr txBox="1"/>
          <p:nvPr/>
        </p:nvSpPr>
        <p:spPr>
          <a:xfrm>
            <a:off x="3361395" y="5333503"/>
            <a:ext cx="2126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 err="1">
                <a:solidFill>
                  <a:schemeClr val="bg1"/>
                </a:solidFill>
                <a:effectLst/>
                <a:latin typeface="gg sans"/>
              </a:rPr>
              <a:t>Jiye</a:t>
            </a:r>
            <a:r>
              <a:rPr lang="en-US" altLang="ko-KR" b="0" i="0" dirty="0">
                <a:solidFill>
                  <a:schemeClr val="bg1"/>
                </a:solidFill>
                <a:effectLst/>
                <a:latin typeface="gg sans"/>
              </a:rPr>
              <a:t> Kim aka Eunice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B8B814-A072-B6A0-AAB9-161199BF72B3}"/>
              </a:ext>
            </a:extLst>
          </p:cNvPr>
          <p:cNvSpPr txBox="1"/>
          <p:nvPr/>
        </p:nvSpPr>
        <p:spPr>
          <a:xfrm>
            <a:off x="9786871" y="2701806"/>
            <a:ext cx="20729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chemeClr val="bg1"/>
                </a:solidFill>
                <a:effectLst/>
                <a:latin typeface="gg sans"/>
              </a:rPr>
              <a:t>Woo-Sung Jung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760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2F077693-09EC-8048-B36C-3B65BBF889E5}"/>
              </a:ext>
            </a:extLst>
          </p:cNvPr>
          <p:cNvSpPr/>
          <p:nvPr/>
        </p:nvSpPr>
        <p:spPr>
          <a:xfrm>
            <a:off x="0" y="0"/>
            <a:ext cx="12192000" cy="952011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39000">
                <a:schemeClr val="tx2">
                  <a:lumMod val="90000"/>
                  <a:lumOff val="10000"/>
                </a:schemeClr>
              </a:gs>
              <a:gs pos="8200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317DE8-8EEB-4949-1B4B-EB8EADBBB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622" y="272240"/>
            <a:ext cx="11426158" cy="956529"/>
          </a:xfrm>
        </p:spPr>
        <p:txBody>
          <a:bodyPr>
            <a:normAutofit fontScale="90000"/>
          </a:bodyPr>
          <a:lstStyle/>
          <a:p>
            <a:r>
              <a:rPr lang="en-US" altLang="ko-KR" sz="2700" b="1" dirty="0">
                <a:solidFill>
                  <a:schemeClr val="bg1"/>
                </a:solidFill>
              </a:rPr>
              <a:t>Enhancing Spacefarers' Well-being in Microgravity </a:t>
            </a:r>
            <a:br>
              <a:rPr lang="en-US" altLang="ko-KR" sz="2700" b="1" dirty="0">
                <a:solidFill>
                  <a:schemeClr val="bg1"/>
                </a:solidFill>
              </a:rPr>
            </a:br>
            <a:r>
              <a:rPr lang="en-US" altLang="ko-KR" sz="2700" b="1" dirty="0">
                <a:solidFill>
                  <a:schemeClr val="bg1"/>
                </a:solidFill>
              </a:rPr>
              <a:t>through Innovative Recreation</a:t>
            </a:r>
            <a:br>
              <a:rPr lang="en-US" altLang="ko-KR" dirty="0">
                <a:solidFill>
                  <a:schemeClr val="bg1"/>
                </a:solidFill>
              </a:rPr>
            </a:b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CAB769-063A-6776-81BB-17AD064ED070}"/>
              </a:ext>
            </a:extLst>
          </p:cNvPr>
          <p:cNvSpPr txBox="1"/>
          <p:nvPr/>
        </p:nvSpPr>
        <p:spPr>
          <a:xfrm>
            <a:off x="150804" y="1195218"/>
            <a:ext cx="11426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The Challenge </a:t>
            </a:r>
          </a:p>
          <a:p>
            <a:r>
              <a:rPr lang="en-US" altLang="ko-KR" sz="1600" dirty="0"/>
              <a:t>In prolonged microgravity environments, astronauts face profound physical and mental challenges: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1657ED-0424-F4FD-46A6-927918D36B95}"/>
              </a:ext>
            </a:extLst>
          </p:cNvPr>
          <p:cNvSpPr txBox="1"/>
          <p:nvPr/>
        </p:nvSpPr>
        <p:spPr>
          <a:xfrm>
            <a:off x="4343768" y="2010382"/>
            <a:ext cx="3645144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Our Approach</a:t>
            </a:r>
          </a:p>
          <a:p>
            <a:endParaRPr lang="en-US" altLang="ko-KR" sz="1600" dirty="0"/>
          </a:p>
          <a:p>
            <a:r>
              <a:rPr lang="en-US" altLang="ko-KR" sz="1600" b="1" dirty="0">
                <a:highlight>
                  <a:srgbClr val="FFFF00"/>
                </a:highlight>
              </a:rPr>
              <a:t>Breathing-Based Game</a:t>
            </a:r>
            <a:r>
              <a:rPr lang="en-US" altLang="ko-KR" sz="1600" b="1" dirty="0"/>
              <a:t> </a:t>
            </a:r>
            <a:r>
              <a:rPr lang="en-US" altLang="ko-KR" sz="1600" dirty="0"/>
              <a:t>: </a:t>
            </a:r>
          </a:p>
          <a:p>
            <a:r>
              <a:rPr lang="en-US" altLang="ko-KR" sz="1600" dirty="0"/>
              <a:t>Using data from Earth's breathing patterns as a baseline to maintain optimal breathing rates in space.</a:t>
            </a:r>
          </a:p>
          <a:p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/>
              <a:t>Objective</a:t>
            </a:r>
            <a:r>
              <a:rPr lang="en-US" altLang="ko-KR" sz="1600" dirty="0"/>
              <a:t>: To ensure astronauts maintain proper breathing rates while engaging in a fun, challenging activity that helps improve both their mental and physical well-being.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/>
              <a:t>Mechanics</a:t>
            </a:r>
            <a:r>
              <a:rPr lang="en-US" altLang="ko-KR" sz="1600" dirty="0"/>
              <a:t>: NASA celestial data, such as sunspot explosion patterns, will dictate the rhythm and difficulty levels in the game.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69E03B-08A7-ECE4-5CD0-86AFDE9755EE}"/>
              </a:ext>
            </a:extLst>
          </p:cNvPr>
          <p:cNvSpPr txBox="1"/>
          <p:nvPr/>
        </p:nvSpPr>
        <p:spPr>
          <a:xfrm>
            <a:off x="8370067" y="2028616"/>
            <a:ext cx="329068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Outcome: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Physical Fitness</a:t>
            </a:r>
            <a:r>
              <a:rPr lang="en-US" altLang="ko-KR" sz="1600" dirty="0"/>
              <a:t>: By controlling breathing, astronauts can </a:t>
            </a:r>
            <a:r>
              <a:rPr lang="en-US" altLang="ko-KR" sz="1600" dirty="0">
                <a:highlight>
                  <a:srgbClr val="FFFF00"/>
                </a:highlight>
              </a:rPr>
              <a:t>enhance respiratory health and pulmonary muscle strength.</a:t>
            </a:r>
          </a:p>
          <a:p>
            <a:endParaRPr lang="en-US" altLang="ko-KR" sz="1600" dirty="0"/>
          </a:p>
          <a:p>
            <a:r>
              <a:rPr lang="en-US" altLang="ko-KR" sz="1600" b="1" dirty="0"/>
              <a:t>Mental Well-being</a:t>
            </a:r>
            <a:r>
              <a:rPr lang="en-US" altLang="ko-KR" sz="1600" dirty="0"/>
              <a:t>: The game helps reduce stress, combat isolation, and provides a stimulating form of relaxation, offering fun while easing tension and promoting relaxation.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912A8C-3655-909E-5E00-2FE32ED6ED33}"/>
              </a:ext>
            </a:extLst>
          </p:cNvPr>
          <p:cNvSpPr txBox="1"/>
          <p:nvPr/>
        </p:nvSpPr>
        <p:spPr>
          <a:xfrm>
            <a:off x="382921" y="1965311"/>
            <a:ext cx="3500156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Physical Issues</a:t>
            </a:r>
          </a:p>
          <a:p>
            <a:endParaRPr lang="en-US" altLang="ko-KR" sz="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/>
              <a:t>Musculoskeletal Changes</a:t>
            </a:r>
            <a:r>
              <a:rPr lang="en-US" altLang="ko-KR" sz="1600" dirty="0"/>
              <a:t>: Loss of bone density and muscle mass.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/>
              <a:t>Cardiovascular and Fluid Shifts</a:t>
            </a:r>
            <a:r>
              <a:rPr lang="en-US" altLang="ko-KR" sz="1600" dirty="0"/>
              <a:t>: Alterations in circulation and body fluid distribution.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>
                <a:highlight>
                  <a:srgbClr val="FFFF00"/>
                </a:highlight>
              </a:rPr>
              <a:t>Respiratory System and Pulmonary Function Changes </a:t>
            </a:r>
            <a:r>
              <a:rPr lang="en-US" altLang="ko-KR" sz="1600" dirty="0"/>
              <a:t>: Impact on breathing and lung efficiency.</a:t>
            </a:r>
          </a:p>
          <a:p>
            <a:endParaRPr lang="en-US" altLang="ko-KR" sz="1600" b="1" dirty="0"/>
          </a:p>
          <a:p>
            <a:r>
              <a:rPr lang="en-US" altLang="ko-KR" sz="1600" b="1" dirty="0"/>
              <a:t>Mental Issues</a:t>
            </a:r>
          </a:p>
          <a:p>
            <a:endParaRPr lang="en-US" altLang="ko-KR" sz="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 dirty="0"/>
              <a:t>Isolation and Loneliness</a:t>
            </a:r>
            <a:r>
              <a:rPr lang="en-US" altLang="ko-KR" sz="1600" dirty="0"/>
              <a:t>: Astronauts can experience psychological stress from prolonged isolation.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88F16A6-6FE5-7359-B7E0-23EEDEE46470}"/>
              </a:ext>
            </a:extLst>
          </p:cNvPr>
          <p:cNvSpPr/>
          <p:nvPr/>
        </p:nvSpPr>
        <p:spPr>
          <a:xfrm>
            <a:off x="4185140" y="2056751"/>
            <a:ext cx="97678" cy="43581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5347618-D34C-2D23-A402-F3533AF83DEB}"/>
              </a:ext>
            </a:extLst>
          </p:cNvPr>
          <p:cNvSpPr/>
          <p:nvPr/>
        </p:nvSpPr>
        <p:spPr>
          <a:xfrm>
            <a:off x="242244" y="2028616"/>
            <a:ext cx="97678" cy="43581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9609333-CCFD-7B43-7623-6F7DEE038952}"/>
              </a:ext>
            </a:extLst>
          </p:cNvPr>
          <p:cNvSpPr/>
          <p:nvPr/>
        </p:nvSpPr>
        <p:spPr>
          <a:xfrm>
            <a:off x="8211245" y="2028616"/>
            <a:ext cx="97678" cy="43581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689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9E277314-BD8A-8001-E3DE-8479D2948179}"/>
              </a:ext>
            </a:extLst>
          </p:cNvPr>
          <p:cNvSpPr/>
          <p:nvPr/>
        </p:nvSpPr>
        <p:spPr>
          <a:xfrm>
            <a:off x="1280" y="-2"/>
            <a:ext cx="12192000" cy="952011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39000">
                <a:schemeClr val="tx2">
                  <a:lumMod val="90000"/>
                  <a:lumOff val="10000"/>
                </a:schemeClr>
              </a:gs>
              <a:gs pos="8200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10B5D8-E1E3-32BB-430C-DF58E3F13F3E}"/>
              </a:ext>
            </a:extLst>
          </p:cNvPr>
          <p:cNvSpPr txBox="1"/>
          <p:nvPr/>
        </p:nvSpPr>
        <p:spPr>
          <a:xfrm>
            <a:off x="5640080" y="2973721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8194AA-5245-EE1E-2560-5235909A1C19}"/>
              </a:ext>
            </a:extLst>
          </p:cNvPr>
          <p:cNvSpPr txBox="1"/>
          <p:nvPr/>
        </p:nvSpPr>
        <p:spPr>
          <a:xfrm>
            <a:off x="439154" y="1206455"/>
            <a:ext cx="113011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latinLnBrk="1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 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breathing-controlled platformer</a:t>
            </a:r>
            <a:r>
              <a:rPr lang="en-US" altLang="ko-KR" sz="16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where players use their </a:t>
            </a: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breath as the primary input to control character actions </a:t>
            </a:r>
            <a:r>
              <a:rPr lang="en-US" altLang="ko-KR" sz="16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(e.g., movement, jumping, hopping)</a:t>
            </a:r>
            <a:r>
              <a:rPr lang="en-US" altLang="ko-KR" sz="16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en-US" altLang="ko-KR" sz="16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The game's difficulty and actions are influenced by real-time physiological data and adapted to space’s unique conditions. </a:t>
            </a:r>
            <a:r>
              <a:rPr lang="en-US" altLang="ko-KR" sz="1600" dirty="0"/>
              <a:t>With IoT integration capturing data like MIP, MEP, and MVV, Cosmic Respire establishes an innovative feedback loop between the player's breathing and the in-game environment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BE738D-B7F6-CC37-0BC1-08CD3AED9D50}"/>
              </a:ext>
            </a:extLst>
          </p:cNvPr>
          <p:cNvSpPr txBox="1"/>
          <p:nvPr/>
        </p:nvSpPr>
        <p:spPr>
          <a:xfrm>
            <a:off x="810032" y="5631779"/>
            <a:ext cx="349260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IoT Integration</a:t>
            </a:r>
            <a:r>
              <a:rPr lang="en-US" altLang="ko-KR" sz="16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Breathing patterns are captured via an IoT device and transmitted to the game.</a:t>
            </a:r>
            <a:endParaRPr lang="ko-KR" altLang="ko-KR" sz="16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494578-FB7D-4195-8FBD-B431F5033C71}"/>
              </a:ext>
            </a:extLst>
          </p:cNvPr>
          <p:cNvSpPr txBox="1"/>
          <p:nvPr/>
        </p:nvSpPr>
        <p:spPr>
          <a:xfrm>
            <a:off x="405124" y="245172"/>
            <a:ext cx="115242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kern="10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Breathing-Controlled </a:t>
            </a:r>
            <a:r>
              <a:rPr lang="en-US" altLang="ko-KR" sz="2400" b="1" dirty="0">
                <a:solidFill>
                  <a:schemeClr val="bg1"/>
                </a:solidFill>
              </a:rPr>
              <a:t>Game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292A96-18FE-D32D-F645-FA85FFDB1E25}"/>
              </a:ext>
            </a:extLst>
          </p:cNvPr>
          <p:cNvSpPr txBox="1"/>
          <p:nvPr/>
        </p:nvSpPr>
        <p:spPr>
          <a:xfrm>
            <a:off x="4755796" y="5633810"/>
            <a:ext cx="679469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Gameplay</a:t>
            </a:r>
            <a:r>
              <a:rPr lang="en-US" altLang="ko-KR" sz="16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Players navigate levels similar to classic platformers like Mario, but every action is controlled by their breathing technique.</a:t>
            </a:r>
            <a:endParaRPr lang="ko-KR" altLang="ko-KR" sz="16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41CEF027-F25C-D318-DA19-0D7D44AC7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42" y="2760260"/>
            <a:ext cx="3885109" cy="2719119"/>
          </a:xfrm>
          <a:prstGeom prst="rect">
            <a:avLst/>
          </a:prstGeom>
        </p:spPr>
      </p:pic>
      <p:sp>
        <p:nvSpPr>
          <p:cNvPr id="2" name="AutoShape 2" descr="이미지">
            <a:extLst>
              <a:ext uri="{FF2B5EF4-FFF2-40B4-BE49-F238E27FC236}">
                <a16:creationId xmlns:a16="http://schemas.microsoft.com/office/drawing/2014/main" id="{68889E09-73A3-B613-CB8C-86EEDAE8AA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AutoShape 4" descr="이미지">
            <a:extLst>
              <a:ext uri="{FF2B5EF4-FFF2-40B4-BE49-F238E27FC236}">
                <a16:creationId xmlns:a16="http://schemas.microsoft.com/office/drawing/2014/main" id="{F345A078-B46B-0809-15AD-843A855AB8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" name="그림 6" descr="스크린샷, 공이(가) 표시된 사진&#10;&#10;자동 생성된 설명">
            <a:extLst>
              <a:ext uri="{FF2B5EF4-FFF2-40B4-BE49-F238E27FC236}">
                <a16:creationId xmlns:a16="http://schemas.microsoft.com/office/drawing/2014/main" id="{59CAAEC3-2CE3-0BD4-7039-94F2896084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642" y="2764120"/>
            <a:ext cx="6982849" cy="27152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69FB25-F914-4D99-4BB7-3A6ECC0E4AAC}"/>
              </a:ext>
            </a:extLst>
          </p:cNvPr>
          <p:cNvSpPr txBox="1"/>
          <p:nvPr/>
        </p:nvSpPr>
        <p:spPr>
          <a:xfrm>
            <a:off x="439154" y="2381728"/>
            <a:ext cx="69828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spcAft>
                <a:spcPts val="800"/>
              </a:spcAft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How it works </a:t>
            </a:r>
            <a:r>
              <a:rPr lang="en-US" altLang="ko-KR" sz="16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</a:t>
            </a:r>
            <a:endParaRPr lang="ko-KR" altLang="ko-KR" sz="16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484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13A747B-C975-A6D2-6EDD-8E45BB864E21}"/>
              </a:ext>
            </a:extLst>
          </p:cNvPr>
          <p:cNvSpPr txBox="1"/>
          <p:nvPr/>
        </p:nvSpPr>
        <p:spPr>
          <a:xfrm>
            <a:off x="313582" y="5390592"/>
            <a:ext cx="5646636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Beta Data</a:t>
            </a:r>
            <a:r>
              <a:rPr lang="en-US" altLang="ko-KR" sz="16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NASA-derived metrics simulate breathing under microgravity, adjusting game challenges accordingly.</a:t>
            </a:r>
          </a:p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dirty="0"/>
              <a:t>	  </a:t>
            </a:r>
            <a:r>
              <a:rPr lang="en-US" altLang="ko-KR" sz="1400" dirty="0"/>
              <a:t>β (Microgravity) Respiratory Muscle Strength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400" dirty="0"/>
              <a:t>	       = x (MEP) x y (MIP) x </a:t>
            </a:r>
            <a:r>
              <a:rPr lang="en-US" altLang="ko-KR" sz="1400" dirty="0" err="1"/>
              <a:t>x</a:t>
            </a:r>
            <a:r>
              <a:rPr lang="en-US" altLang="ko-KR" sz="1400" dirty="0"/>
              <a:t> (MVV) + Σ</a:t>
            </a:r>
          </a:p>
          <a:p>
            <a:pPr marL="342900" lvl="0" indent="-342900" latinLnBrk="1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9A9F16D0-D1AD-118F-48E1-1FAB9DECE372}"/>
              </a:ext>
            </a:extLst>
          </p:cNvPr>
          <p:cNvSpPr/>
          <p:nvPr/>
        </p:nvSpPr>
        <p:spPr>
          <a:xfrm rot="5400000">
            <a:off x="1896914" y="1930544"/>
            <a:ext cx="2109415" cy="4760249"/>
          </a:xfrm>
          <a:prstGeom prst="rightArrow">
            <a:avLst>
              <a:gd name="adj1" fmla="val 100000"/>
              <a:gd name="adj2" fmla="val 21073"/>
            </a:avLst>
          </a:prstGeom>
          <a:solidFill>
            <a:srgbClr val="FFFF00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344EAAF7-0142-CBC9-CA1B-4C8F18E37DD4}"/>
              </a:ext>
            </a:extLst>
          </p:cNvPr>
          <p:cNvSpPr/>
          <p:nvPr/>
        </p:nvSpPr>
        <p:spPr>
          <a:xfrm rot="5400000">
            <a:off x="1945435" y="1882021"/>
            <a:ext cx="2012372" cy="4760249"/>
          </a:xfrm>
          <a:prstGeom prst="rightArrow">
            <a:avLst>
              <a:gd name="adj1" fmla="val 100000"/>
              <a:gd name="adj2" fmla="val 21805"/>
            </a:avLst>
          </a:prstGeom>
          <a:solidFill>
            <a:srgbClr val="156082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DD71B8-9BC7-1071-AC27-8C8D25E68FA9}"/>
              </a:ext>
            </a:extLst>
          </p:cNvPr>
          <p:cNvSpPr txBox="1"/>
          <p:nvPr/>
        </p:nvSpPr>
        <p:spPr>
          <a:xfrm>
            <a:off x="668440" y="3248186"/>
            <a:ext cx="4782383" cy="2085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550" b="1" dirty="0">
                <a:solidFill>
                  <a:schemeClr val="bg1"/>
                </a:solidFill>
              </a:rPr>
              <a:t>Substituting α with β using the Following Data 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1)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rgbClr val="FFFF00"/>
                </a:solidFill>
                <a:effectLst/>
                <a:latin typeface="맑은 고딕" panose="020B0503020000020004" pitchFamily="50" charset="-127"/>
                <a:cs typeface="Arial" panose="020B0604020202020204" pitchFamily="34" charset="0"/>
              </a:rPr>
              <a:t>GSE156321 </a:t>
            </a:r>
            <a:r>
              <a:rPr lang="en-US" altLang="ko-KR" sz="1000" b="0" i="0" u="none" strike="noStrike" dirty="0">
                <a:solidFill>
                  <a:srgbClr val="FFFF00"/>
                </a:solidFill>
                <a:effectLst/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Toward countering muscle and bone loss with spaceflight: GSK3 as a potential target (Lumbar Spine, HLS, DXA Scanning)</a:t>
            </a:r>
            <a:endParaRPr lang="en-US" altLang="ko-KR" sz="1000" dirty="0">
              <a:solidFill>
                <a:schemeClr val="bg1"/>
              </a:solidFill>
            </a:endParaRPr>
          </a:p>
          <a:p>
            <a:r>
              <a:rPr lang="en-US" altLang="ko-KR" sz="1000" dirty="0">
                <a:solidFill>
                  <a:schemeClr val="bg1"/>
                </a:solidFill>
              </a:rPr>
              <a:t>2) </a:t>
            </a:r>
            <a:r>
              <a:rPr lang="en-US" altLang="ko-KR" sz="900" dirty="0">
                <a:solidFill>
                  <a:srgbClr val="FFFF00"/>
                </a:solidFill>
                <a:effectLst/>
                <a:latin typeface="맑은 고딕" panose="020B0503020000020004" pitchFamily="50" charset="-127"/>
                <a:cs typeface="Arial" panose="020B0604020202020204" pitchFamily="34" charset="0"/>
              </a:rPr>
              <a:t>GSE93838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1000" b="0" u="sng" dirty="0">
                <a:solidFill>
                  <a:srgbClr val="FFFF00"/>
                </a:solidFill>
                <a:effectLst/>
                <a:latin typeface="Roboto" panose="02000000000000000000" pitchFamily="2" charset="0"/>
              </a:rPr>
              <a:t>Spaceflight effects on human vascular smooth muscle cell phenotype and function</a:t>
            </a:r>
          </a:p>
          <a:p>
            <a:r>
              <a:rPr lang="en-US" altLang="ko-KR" sz="1000" dirty="0">
                <a:solidFill>
                  <a:schemeClr val="bg1"/>
                </a:solidFill>
              </a:rPr>
              <a:t>3) </a:t>
            </a:r>
            <a:r>
              <a:rPr lang="en-US" altLang="ko-KR" sz="900" dirty="0">
                <a:solidFill>
                  <a:srgbClr val="FFFF00"/>
                </a:solidFill>
                <a:effectLst/>
                <a:latin typeface="맑은 고딕" panose="020B0503020000020004" pitchFamily="50" charset="-127"/>
                <a:cs typeface="Arial" panose="020B0604020202020204" pitchFamily="34" charset="0"/>
              </a:rPr>
              <a:t>GSE159952</a:t>
            </a:r>
            <a:r>
              <a:rPr lang="en-US" altLang="ko-KR" sz="1800" dirty="0">
                <a:effectLst/>
                <a:latin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en-US" altLang="ko-KR" sz="1000" u="sng" dirty="0">
                <a:solidFill>
                  <a:srgbClr val="FFFF00"/>
                </a:solidFill>
              </a:rPr>
              <a:t>Gene expression data related to muscle and skeletal changes, and various physiological change data in a microgravity environment</a:t>
            </a:r>
            <a:endParaRPr lang="en-US" altLang="ko-KR" sz="1000" b="0" u="sng" dirty="0">
              <a:solidFill>
                <a:srgbClr val="FFFF00"/>
              </a:solidFill>
              <a:effectLst/>
              <a:latin typeface="Roboto" panose="02000000000000000000" pitchFamily="2" charset="0"/>
            </a:endParaRPr>
          </a:p>
          <a:p>
            <a:endParaRPr lang="en-US" altLang="ko-KR" sz="1000" b="0" u="sng" dirty="0">
              <a:solidFill>
                <a:srgbClr val="FFFF00"/>
              </a:solidFill>
              <a:effectLst/>
              <a:latin typeface="Roboto" panose="02000000000000000000" pitchFamily="2" charset="0"/>
            </a:endParaRPr>
          </a:p>
          <a:p>
            <a:endParaRPr lang="en-US" altLang="ko-KR" sz="1000" b="0" u="sng" dirty="0">
              <a:solidFill>
                <a:srgbClr val="FFFF00"/>
              </a:solidFill>
              <a:effectLst/>
              <a:latin typeface="Roboto" panose="02000000000000000000" pitchFamily="2" charset="0"/>
            </a:endParaRPr>
          </a:p>
          <a:p>
            <a:endParaRPr lang="en-US" altLang="ko-KR" sz="10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5720042-C8D5-03F3-E39C-413687607DB0}"/>
              </a:ext>
            </a:extLst>
          </p:cNvPr>
          <p:cNvSpPr/>
          <p:nvPr/>
        </p:nvSpPr>
        <p:spPr>
          <a:xfrm>
            <a:off x="7141594" y="2475706"/>
            <a:ext cx="3824482" cy="9712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A254F4B-33AC-3A7E-C270-A1453DA4F69C}"/>
              </a:ext>
            </a:extLst>
          </p:cNvPr>
          <p:cNvSpPr/>
          <p:nvPr/>
        </p:nvSpPr>
        <p:spPr>
          <a:xfrm>
            <a:off x="1280" y="-2"/>
            <a:ext cx="12192000" cy="952011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39000">
                <a:schemeClr val="tx2">
                  <a:lumMod val="90000"/>
                  <a:lumOff val="10000"/>
                </a:schemeClr>
              </a:gs>
              <a:gs pos="8200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CF619C-40E5-F30F-8E22-75322B4865B5}"/>
              </a:ext>
            </a:extLst>
          </p:cNvPr>
          <p:cNvSpPr txBox="1"/>
          <p:nvPr/>
        </p:nvSpPr>
        <p:spPr>
          <a:xfrm>
            <a:off x="464745" y="1419044"/>
            <a:ext cx="5123222" cy="1220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latinLnBrk="1"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Alpha Data</a:t>
            </a:r>
            <a:r>
              <a:rPr lang="en-US" altLang="ko-KR" sz="16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Earth-based respiratory metrics simulate optimal breathing conditions.</a:t>
            </a:r>
          </a:p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dirty="0"/>
              <a:t>       </a:t>
            </a:r>
            <a:r>
              <a:rPr lang="el-GR" altLang="ko-KR" sz="1400" dirty="0"/>
              <a:t>α</a:t>
            </a:r>
            <a:r>
              <a:rPr lang="en-US" altLang="ko-KR" sz="1400" dirty="0"/>
              <a:t> (</a:t>
            </a:r>
            <a:r>
              <a:rPr lang="ko-KR" altLang="en-US" sz="1400" dirty="0"/>
              <a:t> </a:t>
            </a:r>
            <a:r>
              <a:rPr lang="en-US" altLang="ko-KR" sz="1400" dirty="0"/>
              <a:t>earth gravity ) Respiratory Muscle Strength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400" dirty="0"/>
              <a:t>	     = a</a:t>
            </a:r>
            <a:r>
              <a:rPr lang="el-GR" altLang="ko-KR" sz="1400" dirty="0"/>
              <a:t> (</a:t>
            </a:r>
            <a:r>
              <a:rPr lang="en-US" altLang="ko-KR" sz="1400" dirty="0"/>
              <a:t>MEP) x b</a:t>
            </a:r>
            <a:r>
              <a:rPr lang="el-GR" altLang="ko-KR" sz="1400" dirty="0"/>
              <a:t> (</a:t>
            </a:r>
            <a:r>
              <a:rPr lang="en-US" altLang="ko-KR" sz="1400" dirty="0"/>
              <a:t>MIP) x C (MVV) + d</a:t>
            </a:r>
            <a:endParaRPr lang="ko-KR" altLang="ko-KR" sz="1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7C6725-EB0F-F871-F977-25E304BB63F9}"/>
              </a:ext>
            </a:extLst>
          </p:cNvPr>
          <p:cNvSpPr txBox="1"/>
          <p:nvPr/>
        </p:nvSpPr>
        <p:spPr>
          <a:xfrm>
            <a:off x="333619" y="248014"/>
            <a:ext cx="111052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How We Use Data From </a:t>
            </a:r>
            <a:r>
              <a:rPr lang="en-US" altLang="ko-KR" sz="2400" b="1" dirty="0">
                <a:solidFill>
                  <a:srgbClr val="FFFF00"/>
                </a:solidFill>
              </a:rPr>
              <a:t>NASA</a:t>
            </a:r>
            <a:endParaRPr lang="ko-KR" altLang="en-US" sz="24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6D3425-FBCC-0F63-D14F-1554BD249721}"/>
              </a:ext>
            </a:extLst>
          </p:cNvPr>
          <p:cNvSpPr txBox="1"/>
          <p:nvPr/>
        </p:nvSpPr>
        <p:spPr>
          <a:xfrm>
            <a:off x="244475" y="1063635"/>
            <a:ext cx="5784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Aligning Respiratory-Muscle date for Spaceflight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ED013B-7908-92FE-431A-80909C9840FD}"/>
              </a:ext>
            </a:extLst>
          </p:cNvPr>
          <p:cNvSpPr txBox="1"/>
          <p:nvPr/>
        </p:nvSpPr>
        <p:spPr>
          <a:xfrm>
            <a:off x="6216098" y="1077923"/>
            <a:ext cx="5581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Sun Touches Everything into Game’s Fun Factor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AA151A-8DE1-D39E-5E6A-E0259BDC06A5}"/>
              </a:ext>
            </a:extLst>
          </p:cNvPr>
          <p:cNvSpPr txBox="1"/>
          <p:nvPr/>
        </p:nvSpPr>
        <p:spPr>
          <a:xfrm>
            <a:off x="7358459" y="2466172"/>
            <a:ext cx="382448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</a:rPr>
              <a:t>Real-Time Solar Wind Data</a:t>
            </a:r>
          </a:p>
          <a:p>
            <a:r>
              <a:rPr lang="en-US" altLang="ko-KR" sz="1000" b="0" i="0" dirty="0">
                <a:solidFill>
                  <a:srgbClr val="467886"/>
                </a:solidFill>
                <a:effectLst/>
                <a:latin typeface="inherit"/>
                <a:hlinkClick r:id="rId4" tooltip="https://www.swpc.noaa.gov/products/real-time-solar-win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altLang="ko-KR" sz="1000" b="0" i="0" dirty="0">
                <a:solidFill>
                  <a:srgbClr val="FFFF00"/>
                </a:solidFill>
                <a:effectLst/>
                <a:latin typeface="inherit"/>
                <a:hlinkClick r:id="rId4" tooltip="https://www.swpc.noaa.gov/products/real-time-solar-win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://www.swpc.noaa.gov/products/real-time-solar-wind</a:t>
            </a:r>
            <a:endParaRPr lang="en-US" altLang="ko-KR" sz="1000" b="0" i="0" dirty="0">
              <a:solidFill>
                <a:srgbClr val="FFFF00"/>
              </a:solidFill>
              <a:effectLst/>
              <a:latin typeface="inherit"/>
            </a:endParaRPr>
          </a:p>
          <a:p>
            <a:r>
              <a:rPr lang="ko-KR" altLang="en-US" sz="800" b="0" i="0" dirty="0">
                <a:solidFill>
                  <a:srgbClr val="FFFF00"/>
                </a:solidFill>
                <a:effectLst/>
                <a:latin typeface="gg sans"/>
              </a:rPr>
              <a:t> </a:t>
            </a:r>
            <a:endParaRPr lang="en-US" altLang="ko-KR" sz="800" b="0" i="0" dirty="0">
              <a:solidFill>
                <a:srgbClr val="FFFF00"/>
              </a:solidFill>
              <a:effectLst/>
              <a:latin typeface="gg sans"/>
            </a:endParaRPr>
          </a:p>
          <a:p>
            <a:r>
              <a:rPr lang="en-US" altLang="ko-KR" sz="1400" b="1" dirty="0">
                <a:solidFill>
                  <a:schemeClr val="bg1"/>
                </a:solidFill>
              </a:rPr>
              <a:t>Period </a:t>
            </a:r>
            <a:r>
              <a:rPr lang="en-US" altLang="ko-KR" sz="1400" b="1" i="0" dirty="0">
                <a:solidFill>
                  <a:schemeClr val="bg1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Index of /products/solar-wind</a:t>
            </a:r>
          </a:p>
          <a:p>
            <a:r>
              <a:rPr lang="en-US" altLang="ko-KR" sz="1000" b="1" dirty="0">
                <a:solidFill>
                  <a:schemeClr val="bg1"/>
                </a:solidFill>
              </a:rPr>
              <a:t> </a:t>
            </a:r>
            <a:r>
              <a:rPr lang="en-US" altLang="ko-KR" sz="1000" b="0" i="0" dirty="0">
                <a:solidFill>
                  <a:srgbClr val="467886"/>
                </a:solidFill>
                <a:effectLst/>
                <a:latin typeface="inherit"/>
                <a:hlinkClick r:id="rId5" tooltip="https://services.swpc.noaa.gov/products/solar-wind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en-US" altLang="ko-KR" sz="1000" b="0" i="0" dirty="0">
                <a:solidFill>
                  <a:srgbClr val="FFFF00"/>
                </a:solidFill>
                <a:effectLst/>
                <a:latin typeface="inherit"/>
                <a:hlinkClick r:id="rId5" tooltip="https://services.swpc.noaa.gov/products/solar-wind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://services.swpc.noaa.gov/products/solar-wind/</a:t>
            </a:r>
            <a:endParaRPr lang="ko-KR" altLang="en-US" sz="1000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A5091B-725B-5875-CB87-243E0122E518}"/>
              </a:ext>
            </a:extLst>
          </p:cNvPr>
          <p:cNvSpPr txBox="1"/>
          <p:nvPr/>
        </p:nvSpPr>
        <p:spPr>
          <a:xfrm>
            <a:off x="6237429" y="1467124"/>
            <a:ext cx="5618449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Solar Wind : </a:t>
            </a:r>
            <a:r>
              <a:rPr lang="en-US" altLang="ko-KR" sz="1400" dirty="0"/>
              <a:t>Real-time data (density, speed, temperature) is dynamically integrated into the game, shaping the flow and positioning of in-game elements, with rewards such as the </a:t>
            </a:r>
            <a:r>
              <a:rPr lang="en-US" altLang="ko-KR" sz="14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Helios Coins </a:t>
            </a:r>
            <a:r>
              <a:rPr lang="en-US" altLang="ko-KR" sz="1400" dirty="0"/>
              <a:t>being influenced by these parameters</a:t>
            </a:r>
            <a:endParaRPr lang="en-US" altLang="ko-KR" sz="1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38EF3E-9058-8F2C-CB1B-05F716AA0494}"/>
              </a:ext>
            </a:extLst>
          </p:cNvPr>
          <p:cNvSpPr txBox="1"/>
          <p:nvPr/>
        </p:nvSpPr>
        <p:spPr>
          <a:xfrm>
            <a:off x="484251" y="2595143"/>
            <a:ext cx="52449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900" dirty="0"/>
              <a:t>MIP (Max. Inspiratory Pressure ): Inhalation strength. </a:t>
            </a:r>
          </a:p>
          <a:p>
            <a:r>
              <a:rPr lang="en-US" altLang="ko-KR" sz="900" dirty="0"/>
              <a:t>MEP (Max. Expiratory Pressure ): Exhalation strength, abdominal muscle engagement. </a:t>
            </a:r>
          </a:p>
          <a:p>
            <a:r>
              <a:rPr lang="en-US" altLang="ko-KR" sz="900" dirty="0"/>
              <a:t>MVV (Maximal Voluntary Ventilation, breathing pattern, length) : Endurance and breathing pattern efficiency. </a:t>
            </a:r>
            <a:endParaRPr lang="ko-KR" altLang="en-US" sz="900" dirty="0"/>
          </a:p>
        </p:txBody>
      </p:sp>
      <p:sp>
        <p:nvSpPr>
          <p:cNvPr id="26" name="양쪽 대괄호 25">
            <a:extLst>
              <a:ext uri="{FF2B5EF4-FFF2-40B4-BE49-F238E27FC236}">
                <a16:creationId xmlns:a16="http://schemas.microsoft.com/office/drawing/2014/main" id="{A421ADA2-9ED0-3A13-87EB-BAA2677968C9}"/>
              </a:ext>
            </a:extLst>
          </p:cNvPr>
          <p:cNvSpPr/>
          <p:nvPr/>
        </p:nvSpPr>
        <p:spPr>
          <a:xfrm>
            <a:off x="668796" y="1972822"/>
            <a:ext cx="4565651" cy="574517"/>
          </a:xfrm>
          <a:prstGeom prst="bracketPair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양쪽 대괄호 26">
            <a:extLst>
              <a:ext uri="{FF2B5EF4-FFF2-40B4-BE49-F238E27FC236}">
                <a16:creationId xmlns:a16="http://schemas.microsoft.com/office/drawing/2014/main" id="{AB57EF31-69D8-26FB-0083-518BCF11E219}"/>
              </a:ext>
            </a:extLst>
          </p:cNvPr>
          <p:cNvSpPr/>
          <p:nvPr/>
        </p:nvSpPr>
        <p:spPr>
          <a:xfrm>
            <a:off x="621728" y="6007408"/>
            <a:ext cx="4565651" cy="588211"/>
          </a:xfrm>
          <a:prstGeom prst="bracketPair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F57DAD-0027-6A91-66DC-D42188D94410}"/>
              </a:ext>
            </a:extLst>
          </p:cNvPr>
          <p:cNvSpPr txBox="1"/>
          <p:nvPr/>
        </p:nvSpPr>
        <p:spPr>
          <a:xfrm>
            <a:off x="6090322" y="3726813"/>
            <a:ext cx="5581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Astronauts </a:t>
            </a:r>
            <a:r>
              <a:rPr lang="en-US" altLang="ko-KR" b="1" dirty="0">
                <a:latin typeface="맑은 고딕" panose="020B0503020000020004" pitchFamily="50" charset="-127"/>
                <a:cs typeface="Times New Roman" panose="02020603050405020304" pitchFamily="18" charset="0"/>
              </a:rPr>
              <a:t>ID and Level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32A79C-50AE-3E11-0827-3B80782CBA67}"/>
              </a:ext>
            </a:extLst>
          </p:cNvPr>
          <p:cNvSpPr txBox="1"/>
          <p:nvPr/>
        </p:nvSpPr>
        <p:spPr>
          <a:xfrm>
            <a:off x="6074568" y="4052169"/>
            <a:ext cx="6096000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Space Crew’s Meta data : </a:t>
            </a: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With Gender and Age and Space Flight Duration, the optimal </a:t>
            </a:r>
            <a:r>
              <a:rPr lang="en-US" altLang="ko-KR" sz="1400" dirty="0"/>
              <a:t>β value will be correlated. As the duration increases, the game's difficulty increases because the β value decreases over longer durations</a:t>
            </a:r>
            <a:r>
              <a:rPr lang="en-US" altLang="ko-KR" sz="1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altLang="ko-KR" sz="1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4BC1EC1-2380-BC99-ADEC-D7B108A2C993}"/>
              </a:ext>
            </a:extLst>
          </p:cNvPr>
          <p:cNvSpPr/>
          <p:nvPr/>
        </p:nvSpPr>
        <p:spPr>
          <a:xfrm>
            <a:off x="325014" y="1406252"/>
            <a:ext cx="5402685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1ABE396-BD55-0FE2-84AC-7821793C3F44}"/>
              </a:ext>
            </a:extLst>
          </p:cNvPr>
          <p:cNvSpPr/>
          <p:nvPr/>
        </p:nvSpPr>
        <p:spPr>
          <a:xfrm>
            <a:off x="6629400" y="6036311"/>
            <a:ext cx="4604031" cy="65949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7A7904B5-D268-D1AC-0E61-140DFF69FAC9}"/>
              </a:ext>
            </a:extLst>
          </p:cNvPr>
          <p:cNvGrpSpPr/>
          <p:nvPr/>
        </p:nvGrpSpPr>
        <p:grpSpPr>
          <a:xfrm>
            <a:off x="6789366" y="4597782"/>
            <a:ext cx="5707857" cy="1445549"/>
            <a:chOff x="6350361" y="4698852"/>
            <a:chExt cx="5707857" cy="1445549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095C5DCE-8830-A55C-E6DC-6FF316D2CCEA}"/>
                </a:ext>
              </a:extLst>
            </p:cNvPr>
            <p:cNvGrpSpPr/>
            <p:nvPr/>
          </p:nvGrpSpPr>
          <p:grpSpPr>
            <a:xfrm>
              <a:off x="6350361" y="4698852"/>
              <a:ext cx="5707857" cy="1445549"/>
              <a:chOff x="6686550" y="5243476"/>
              <a:chExt cx="5707857" cy="1445549"/>
            </a:xfrm>
          </p:grpSpPr>
          <p:cxnSp>
            <p:nvCxnSpPr>
              <p:cNvPr id="4" name="직선 연결선 3">
                <a:extLst>
                  <a:ext uri="{FF2B5EF4-FFF2-40B4-BE49-F238E27FC236}">
                    <a16:creationId xmlns:a16="http://schemas.microsoft.com/office/drawing/2014/main" id="{075A3008-5BE1-B5C1-6E10-7CB5D905EE78}"/>
                  </a:ext>
                </a:extLst>
              </p:cNvPr>
              <p:cNvCxnSpPr/>
              <p:nvPr/>
            </p:nvCxnSpPr>
            <p:spPr>
              <a:xfrm>
                <a:off x="6686550" y="5800722"/>
                <a:ext cx="0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4E3B0C92-F8B3-C981-B475-7A6344A295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65165" y="5837694"/>
                <a:ext cx="2715542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24F664D-5272-24F9-562E-27BF61E82F68}"/>
                  </a:ext>
                </a:extLst>
              </p:cNvPr>
              <p:cNvSpPr txBox="1"/>
              <p:nvPr/>
            </p:nvSpPr>
            <p:spPr>
              <a:xfrm>
                <a:off x="9887988" y="5622794"/>
                <a:ext cx="30197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l-GR" altLang="ko-KR" sz="1800" dirty="0"/>
                  <a:t>α</a:t>
                </a:r>
                <a:endParaRPr lang="ko-KR" altLang="en-US" dirty="0"/>
              </a:p>
            </p:txBody>
          </p: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82C9C976-BC1A-1C97-1D53-E031805FD6FA}"/>
                  </a:ext>
                </a:extLst>
              </p:cNvPr>
              <p:cNvGrpSpPr/>
              <p:nvPr/>
            </p:nvGrpSpPr>
            <p:grpSpPr>
              <a:xfrm>
                <a:off x="7065165" y="5741908"/>
                <a:ext cx="2862810" cy="723961"/>
                <a:chOff x="7058020" y="5963067"/>
                <a:chExt cx="3707611" cy="616327"/>
              </a:xfrm>
            </p:grpSpPr>
            <p:cxnSp>
              <p:nvCxnSpPr>
                <p:cNvPr id="8" name="직선 연결선 7">
                  <a:extLst>
                    <a:ext uri="{FF2B5EF4-FFF2-40B4-BE49-F238E27FC236}">
                      <a16:creationId xmlns:a16="http://schemas.microsoft.com/office/drawing/2014/main" id="{3C854872-5A17-FBB3-5B71-0D51B2B940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8020" y="5963067"/>
                  <a:ext cx="5" cy="616327"/>
                </a:xfrm>
                <a:prstGeom prst="line">
                  <a:avLst/>
                </a:prstGeom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E9DE078E-20B3-C049-628E-7AD6A5954D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58025" y="6579394"/>
                  <a:ext cx="3707606" cy="0"/>
                </a:xfrm>
                <a:prstGeom prst="line">
                  <a:avLst/>
                </a:prstGeom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" name="원호 30">
                <a:extLst>
                  <a:ext uri="{FF2B5EF4-FFF2-40B4-BE49-F238E27FC236}">
                    <a16:creationId xmlns:a16="http://schemas.microsoft.com/office/drawing/2014/main" id="{ECA441C7-62AA-8892-2371-7C9BEA2B30E9}"/>
                  </a:ext>
                </a:extLst>
              </p:cNvPr>
              <p:cNvSpPr/>
              <p:nvPr/>
            </p:nvSpPr>
            <p:spPr>
              <a:xfrm flipH="1" flipV="1">
                <a:off x="7079451" y="5243476"/>
                <a:ext cx="5263647" cy="1164471"/>
              </a:xfrm>
              <a:prstGeom prst="arc">
                <a:avLst>
                  <a:gd name="adj1" fmla="val 15598395"/>
                  <a:gd name="adj2" fmla="val 21592135"/>
                </a:avLst>
              </a:prstGeom>
              <a:ln>
                <a:solidFill>
                  <a:srgbClr val="C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AFDF6F70-2D92-7371-1D85-258DA8A7CFDA}"/>
                  </a:ext>
                </a:extLst>
              </p:cNvPr>
              <p:cNvSpPr txBox="1"/>
              <p:nvPr/>
            </p:nvSpPr>
            <p:spPr>
              <a:xfrm>
                <a:off x="9919503" y="6184799"/>
                <a:ext cx="36946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800" dirty="0"/>
                  <a:t>β</a:t>
                </a:r>
                <a:endParaRPr lang="ko-KR" altLang="en-US" dirty="0"/>
              </a:p>
            </p:txBody>
          </p:sp>
          <p:sp>
            <p:nvSpPr>
              <p:cNvPr id="38" name="원호 37">
                <a:extLst>
                  <a:ext uri="{FF2B5EF4-FFF2-40B4-BE49-F238E27FC236}">
                    <a16:creationId xmlns:a16="http://schemas.microsoft.com/office/drawing/2014/main" id="{04D807B0-DBC3-D8AB-08C7-20FD5BD7CA6D}"/>
                  </a:ext>
                </a:extLst>
              </p:cNvPr>
              <p:cNvSpPr/>
              <p:nvPr/>
            </p:nvSpPr>
            <p:spPr>
              <a:xfrm flipH="1" flipV="1">
                <a:off x="7097643" y="5542828"/>
                <a:ext cx="5296764" cy="626209"/>
              </a:xfrm>
              <a:prstGeom prst="arc">
                <a:avLst>
                  <a:gd name="adj1" fmla="val 15598395"/>
                  <a:gd name="adj2" fmla="val 21592135"/>
                </a:avLst>
              </a:prstGeom>
              <a:ln>
                <a:solidFill>
                  <a:srgbClr val="C00000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EE8614D7-3DEB-8788-FA27-085D40740DF5}"/>
                  </a:ext>
                </a:extLst>
              </p:cNvPr>
              <p:cNvSpPr txBox="1"/>
              <p:nvPr/>
            </p:nvSpPr>
            <p:spPr>
              <a:xfrm>
                <a:off x="9813181" y="5920167"/>
                <a:ext cx="376785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800" dirty="0"/>
                  <a:t>β’</a:t>
                </a:r>
                <a:endParaRPr lang="ko-KR" altLang="en-US" sz="1000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BA1E0EF-B5BF-14BB-0041-EC13F62749C4}"/>
                  </a:ext>
                </a:extLst>
              </p:cNvPr>
              <p:cNvSpPr txBox="1"/>
              <p:nvPr/>
            </p:nvSpPr>
            <p:spPr>
              <a:xfrm>
                <a:off x="8444802" y="6412026"/>
                <a:ext cx="27443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T</a:t>
                </a:r>
                <a:endParaRPr lang="ko-KR" altLang="en-US" sz="1200" b="1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0B9A28B9-8B27-D275-66C4-37E250CCBB59}"/>
                  </a:ext>
                </a:extLst>
              </p:cNvPr>
              <p:cNvSpPr txBox="1"/>
              <p:nvPr/>
            </p:nvSpPr>
            <p:spPr>
              <a:xfrm>
                <a:off x="6759534" y="5907800"/>
                <a:ext cx="27924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b="1" dirty="0"/>
                  <a:t>P</a:t>
                </a:r>
                <a:endParaRPr lang="ko-KR" altLang="en-US" sz="1200" b="1" dirty="0"/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498C5A4-0414-5B1F-7DBC-4C4466EA63FD}"/>
                </a:ext>
              </a:extLst>
            </p:cNvPr>
            <p:cNvSpPr txBox="1"/>
            <p:nvPr/>
          </p:nvSpPr>
          <p:spPr>
            <a:xfrm>
              <a:off x="9680956" y="5390118"/>
              <a:ext cx="1516386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800" dirty="0"/>
                <a:t>expected outcome </a:t>
              </a:r>
            </a:p>
            <a:p>
              <a:r>
                <a:rPr lang="en-US" altLang="ko-KR" sz="800" dirty="0"/>
                <a:t>of our game</a:t>
              </a:r>
              <a:endParaRPr lang="ko-KR" altLang="en-US" sz="800" dirty="0"/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9DF0E806-599F-7267-CEC0-6973B6853920}"/>
              </a:ext>
            </a:extLst>
          </p:cNvPr>
          <p:cNvSpPr txBox="1"/>
          <p:nvPr/>
        </p:nvSpPr>
        <p:spPr>
          <a:xfrm>
            <a:off x="6716806" y="6081930"/>
            <a:ext cx="4466135" cy="530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FFFF00"/>
                </a:solidFill>
                <a:effectLst/>
                <a:latin typeface="맑은 고딕" panose="020B0503020000020004" pitchFamily="50" charset="-127"/>
                <a:cs typeface="Arial" panose="020B0604020202020204" pitchFamily="34" charset="0"/>
              </a:rPr>
              <a:t>GLI (Global Lung Function Initiative)</a:t>
            </a:r>
          </a:p>
          <a:p>
            <a:r>
              <a:rPr lang="en-US" altLang="ko-KR" sz="900" b="1" dirty="0">
                <a:solidFill>
                  <a:schemeClr val="bg1"/>
                </a:solidFill>
              </a:rPr>
              <a:t>Content </a:t>
            </a:r>
            <a:r>
              <a:rPr lang="en-US" altLang="ko-KR" sz="900" dirty="0">
                <a:solidFill>
                  <a:schemeClr val="bg1"/>
                </a:solidFill>
              </a:rPr>
              <a:t>: </a:t>
            </a:r>
            <a:r>
              <a:rPr lang="en-US" altLang="ko-KR" sz="900" dirty="0">
                <a:solidFill>
                  <a:srgbClr val="FFFF00"/>
                </a:solidFill>
              </a:rPr>
              <a:t>Respiratory function data (e.g., FEV1, FVC) based on age (30–33 years), gender, and gravitational condition. </a:t>
            </a:r>
            <a:endParaRPr lang="en-US" altLang="ko-KR" sz="900" b="0" u="sng" dirty="0">
              <a:solidFill>
                <a:srgbClr val="FFFF00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73166368-D602-385B-2559-C1FA380083E1}"/>
              </a:ext>
            </a:extLst>
          </p:cNvPr>
          <p:cNvSpPr/>
          <p:nvPr/>
        </p:nvSpPr>
        <p:spPr>
          <a:xfrm>
            <a:off x="6237429" y="1397709"/>
            <a:ext cx="5618449" cy="4954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5490E895-26C4-365A-5FF5-D158E0C1B120}"/>
              </a:ext>
            </a:extLst>
          </p:cNvPr>
          <p:cNvSpPr/>
          <p:nvPr/>
        </p:nvSpPr>
        <p:spPr>
          <a:xfrm>
            <a:off x="6158753" y="4048896"/>
            <a:ext cx="5768788" cy="45719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E2C095-0DCB-294C-4BC2-5CC474366FC7}"/>
              </a:ext>
            </a:extLst>
          </p:cNvPr>
          <p:cNvSpPr txBox="1"/>
          <p:nvPr/>
        </p:nvSpPr>
        <p:spPr>
          <a:xfrm>
            <a:off x="10166559" y="5064029"/>
            <a:ext cx="7032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(Earth)</a:t>
            </a:r>
            <a:endParaRPr lang="ko-KR" alt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C4C94A-4F4A-3DF5-9A7B-D194FB86A63F}"/>
              </a:ext>
            </a:extLst>
          </p:cNvPr>
          <p:cNvSpPr txBox="1"/>
          <p:nvPr/>
        </p:nvSpPr>
        <p:spPr>
          <a:xfrm>
            <a:off x="10169133" y="5603043"/>
            <a:ext cx="8667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(Space)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432477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F7D46ABD-290F-AC33-6868-BC124A39EAE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8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84934" y="5266586"/>
            <a:ext cx="1254612" cy="1359569"/>
          </a:xfrm>
          <a:prstGeom prst="rect">
            <a:avLst/>
          </a:prstGeom>
          <a:noFill/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DC0FC41-157F-02B1-C7F8-E433DB37A856}"/>
              </a:ext>
            </a:extLst>
          </p:cNvPr>
          <p:cNvSpPr/>
          <p:nvPr/>
        </p:nvSpPr>
        <p:spPr>
          <a:xfrm>
            <a:off x="1280" y="-2"/>
            <a:ext cx="12192000" cy="952011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39000">
                <a:schemeClr val="tx2">
                  <a:lumMod val="90000"/>
                  <a:lumOff val="10000"/>
                </a:schemeClr>
              </a:gs>
              <a:gs pos="8200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8B9141-6E60-2831-8642-E3C327416926}"/>
              </a:ext>
            </a:extLst>
          </p:cNvPr>
          <p:cNvSpPr txBox="1"/>
          <p:nvPr/>
        </p:nvSpPr>
        <p:spPr>
          <a:xfrm>
            <a:off x="311150" y="212943"/>
            <a:ext cx="60983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Cosmic Respire </a:t>
            </a:r>
            <a:endParaRPr lang="ko-KR" altLang="en-US" sz="2400" dirty="0"/>
          </a:p>
        </p:txBody>
      </p:sp>
      <p:sp>
        <p:nvSpPr>
          <p:cNvPr id="6" name="별: 꼭짓점 5개 5">
            <a:extLst>
              <a:ext uri="{FF2B5EF4-FFF2-40B4-BE49-F238E27FC236}">
                <a16:creationId xmlns:a16="http://schemas.microsoft.com/office/drawing/2014/main" id="{7A4AC38C-9A9C-D3A7-454E-661A1278CABA}"/>
              </a:ext>
            </a:extLst>
          </p:cNvPr>
          <p:cNvSpPr/>
          <p:nvPr/>
        </p:nvSpPr>
        <p:spPr>
          <a:xfrm>
            <a:off x="2624723" y="139229"/>
            <a:ext cx="304216" cy="304216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4AF63D4-1AB7-4DAB-D798-9326ACE9A3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8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7987" y="1506005"/>
            <a:ext cx="2170238" cy="2351795"/>
          </a:xfrm>
          <a:prstGeom prst="rect">
            <a:avLst/>
          </a:prstGeom>
          <a:noFill/>
        </p:spPr>
      </p:pic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75E9D254-2793-46E2-C51E-85B3C4BEB87B}"/>
              </a:ext>
            </a:extLst>
          </p:cNvPr>
          <p:cNvSpPr/>
          <p:nvPr/>
        </p:nvSpPr>
        <p:spPr>
          <a:xfrm rot="19282912">
            <a:off x="2635786" y="2131142"/>
            <a:ext cx="1797050" cy="4699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D5C5E930-4A36-1EDD-DA70-19EA11EF8081}"/>
              </a:ext>
            </a:extLst>
          </p:cNvPr>
          <p:cNvSpPr/>
          <p:nvPr/>
        </p:nvSpPr>
        <p:spPr>
          <a:xfrm rot="1150854">
            <a:off x="4343681" y="1973975"/>
            <a:ext cx="1797050" cy="4699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C9F7143C-07BD-E383-FE72-14481EE572FE}"/>
              </a:ext>
            </a:extLst>
          </p:cNvPr>
          <p:cNvSpPr/>
          <p:nvPr/>
        </p:nvSpPr>
        <p:spPr>
          <a:xfrm>
            <a:off x="6168044" y="2256144"/>
            <a:ext cx="841878" cy="4699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99B06777-6B84-0F49-68CF-E9A84C9BC5BD}"/>
              </a:ext>
            </a:extLst>
          </p:cNvPr>
          <p:cNvSpPr/>
          <p:nvPr/>
        </p:nvSpPr>
        <p:spPr>
          <a:xfrm rot="18586813">
            <a:off x="6866873" y="1650243"/>
            <a:ext cx="1797050" cy="4699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16BA3883-82AF-3EFC-EB74-FD391C592D08}"/>
              </a:ext>
            </a:extLst>
          </p:cNvPr>
          <p:cNvSpPr/>
          <p:nvPr/>
        </p:nvSpPr>
        <p:spPr>
          <a:xfrm rot="3791533">
            <a:off x="7734063" y="2272536"/>
            <a:ext cx="2894349" cy="4699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380CA8C9-4FD3-6CC6-F9F0-F1DD77DC980A}"/>
              </a:ext>
            </a:extLst>
          </p:cNvPr>
          <p:cNvSpPr/>
          <p:nvPr/>
        </p:nvSpPr>
        <p:spPr>
          <a:xfrm rot="18478580">
            <a:off x="9643061" y="2621241"/>
            <a:ext cx="2104564" cy="4699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381660-DE6F-57E6-DD64-8CC1AC29B28C}"/>
              </a:ext>
            </a:extLst>
          </p:cNvPr>
          <p:cNvSpPr txBox="1"/>
          <p:nvPr/>
        </p:nvSpPr>
        <p:spPr>
          <a:xfrm>
            <a:off x="313005" y="1044341"/>
            <a:ext cx="5784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  <a:cs typeface="Times New Roman" panose="02020603050405020304" pitchFamily="18" charset="0"/>
              </a:rPr>
              <a:t>Mode</a:t>
            </a:r>
            <a:r>
              <a:rPr lang="en-US" altLang="ko-KR" sz="18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1 : Hop </a:t>
            </a:r>
            <a:r>
              <a:rPr lang="en-US" altLang="ko-KR" b="1" dirty="0">
                <a:latin typeface="맑은 고딕" panose="020B0503020000020004" pitchFamily="50" charset="-127"/>
                <a:cs typeface="Times New Roman" panose="02020603050405020304" pitchFamily="18" charset="0"/>
              </a:rPr>
              <a:t>O</a:t>
            </a:r>
            <a:r>
              <a:rPr lang="en-US" altLang="ko-KR" sz="18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ver </a:t>
            </a:r>
            <a:r>
              <a:rPr lang="en-US" altLang="ko-KR" b="1" dirty="0">
                <a:latin typeface="맑은 고딕" panose="020B0503020000020004" pitchFamily="50" charset="-127"/>
                <a:cs typeface="Times New Roman" panose="02020603050405020304" pitchFamily="18" charset="0"/>
              </a:rPr>
              <a:t>O</a:t>
            </a:r>
            <a:r>
              <a:rPr lang="en-US" altLang="ko-KR" sz="18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bstacle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83016B-3741-C4D3-C0EF-A27C5FD18E05}"/>
              </a:ext>
            </a:extLst>
          </p:cNvPr>
          <p:cNvSpPr txBox="1"/>
          <p:nvPr/>
        </p:nvSpPr>
        <p:spPr>
          <a:xfrm>
            <a:off x="269837" y="4468887"/>
            <a:ext cx="57848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맑은 고딕" panose="020B0503020000020004" pitchFamily="50" charset="-127"/>
                <a:cs typeface="Times New Roman" panose="02020603050405020304" pitchFamily="18" charset="0"/>
              </a:rPr>
              <a:t>Mode</a:t>
            </a:r>
            <a:r>
              <a:rPr lang="en-US" altLang="ko-KR" sz="1800" b="1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2 :  Winner Rings the Golden Sun Bell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CD3052-4431-FF19-7AE5-7240D4F39F9B}"/>
              </a:ext>
            </a:extLst>
          </p:cNvPr>
          <p:cNvSpPr txBox="1"/>
          <p:nvPr/>
        </p:nvSpPr>
        <p:spPr>
          <a:xfrm>
            <a:off x="296337" y="4805533"/>
            <a:ext cx="5467447" cy="9746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Solar Wind As Reward : Helios Coins </a:t>
            </a:r>
          </a:p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Real-Time </a:t>
            </a:r>
          </a:p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Dyn</a:t>
            </a:r>
            <a:r>
              <a:rPr lang="en-US" altLang="ko-KR" sz="1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amic Patten</a:t>
            </a:r>
            <a:endParaRPr lang="en-US" altLang="ko-KR" sz="1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2474CA5-CC13-0D3E-8CCE-75214AD5A12C}"/>
              </a:ext>
            </a:extLst>
          </p:cNvPr>
          <p:cNvSpPr txBox="1"/>
          <p:nvPr/>
        </p:nvSpPr>
        <p:spPr>
          <a:xfrm>
            <a:off x="2972542" y="3149070"/>
            <a:ext cx="3962089" cy="687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b="1" dirty="0"/>
              <a:t>Physician-Designed Programs</a:t>
            </a:r>
          </a:p>
          <a:p>
            <a:pPr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altLang="ko-KR" sz="16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Stay within the optimum </a:t>
            </a:r>
            <a:r>
              <a:rPr lang="en-US" altLang="ko-KR" sz="1600" dirty="0"/>
              <a:t>β range</a:t>
            </a:r>
            <a:r>
              <a:rPr lang="en-US" altLang="ko-KR" sz="16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endParaRPr lang="en-US" altLang="ko-KR" sz="16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2" name="순서도: 지연 21">
            <a:extLst>
              <a:ext uri="{FF2B5EF4-FFF2-40B4-BE49-F238E27FC236}">
                <a16:creationId xmlns:a16="http://schemas.microsoft.com/office/drawing/2014/main" id="{CB06098C-4F7D-B9FD-D32F-ABA06914D102}"/>
              </a:ext>
            </a:extLst>
          </p:cNvPr>
          <p:cNvSpPr/>
          <p:nvPr/>
        </p:nvSpPr>
        <p:spPr>
          <a:xfrm rot="16200000">
            <a:off x="3896173" y="2317160"/>
            <a:ext cx="841878" cy="841878"/>
          </a:xfrm>
          <a:prstGeom prst="flowChartDelay">
            <a:avLst/>
          </a:prstGeom>
          <a:solidFill>
            <a:schemeClr val="accent4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순서도: 지연 22">
            <a:extLst>
              <a:ext uri="{FF2B5EF4-FFF2-40B4-BE49-F238E27FC236}">
                <a16:creationId xmlns:a16="http://schemas.microsoft.com/office/drawing/2014/main" id="{D6887ABF-F502-83C3-258C-C25B42F3A405}"/>
              </a:ext>
            </a:extLst>
          </p:cNvPr>
          <p:cNvSpPr/>
          <p:nvPr/>
        </p:nvSpPr>
        <p:spPr>
          <a:xfrm rot="5400000">
            <a:off x="5847017" y="730773"/>
            <a:ext cx="643464" cy="1851676"/>
          </a:xfrm>
          <a:prstGeom prst="flowChartDelay">
            <a:avLst/>
          </a:prstGeom>
          <a:solidFill>
            <a:schemeClr val="accent4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순서도: 지연 23">
            <a:extLst>
              <a:ext uri="{FF2B5EF4-FFF2-40B4-BE49-F238E27FC236}">
                <a16:creationId xmlns:a16="http://schemas.microsoft.com/office/drawing/2014/main" id="{DA92597E-483C-39CE-8C2B-55E3A1739C45}"/>
              </a:ext>
            </a:extLst>
          </p:cNvPr>
          <p:cNvSpPr/>
          <p:nvPr/>
        </p:nvSpPr>
        <p:spPr>
          <a:xfrm rot="16200000">
            <a:off x="7383059" y="2242747"/>
            <a:ext cx="1681703" cy="1446218"/>
          </a:xfrm>
          <a:prstGeom prst="flowChartDelay">
            <a:avLst/>
          </a:prstGeom>
          <a:solidFill>
            <a:schemeClr val="accent4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순서도: 지연 24">
            <a:extLst>
              <a:ext uri="{FF2B5EF4-FFF2-40B4-BE49-F238E27FC236}">
                <a16:creationId xmlns:a16="http://schemas.microsoft.com/office/drawing/2014/main" id="{D904373A-7524-E39E-4621-B0C15DF16444}"/>
              </a:ext>
            </a:extLst>
          </p:cNvPr>
          <p:cNvSpPr/>
          <p:nvPr/>
        </p:nvSpPr>
        <p:spPr>
          <a:xfrm rot="5400000">
            <a:off x="9163385" y="1586013"/>
            <a:ext cx="1681703" cy="973104"/>
          </a:xfrm>
          <a:prstGeom prst="flowChartDelay">
            <a:avLst/>
          </a:prstGeom>
          <a:solidFill>
            <a:schemeClr val="accent4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D92F214-F637-EDDA-110D-3C686B56B262}"/>
              </a:ext>
            </a:extLst>
          </p:cNvPr>
          <p:cNvSpPr/>
          <p:nvPr/>
        </p:nvSpPr>
        <p:spPr>
          <a:xfrm rot="10800000">
            <a:off x="0" y="3917902"/>
            <a:ext cx="12192000" cy="442467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39000">
                <a:schemeClr val="tx2">
                  <a:lumMod val="90000"/>
                  <a:lumOff val="10000"/>
                </a:schemeClr>
              </a:gs>
              <a:gs pos="8200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해 26">
            <a:extLst>
              <a:ext uri="{FF2B5EF4-FFF2-40B4-BE49-F238E27FC236}">
                <a16:creationId xmlns:a16="http://schemas.microsoft.com/office/drawing/2014/main" id="{A9368432-E2F0-219E-9DB8-FB8BAD13968B}"/>
              </a:ext>
            </a:extLst>
          </p:cNvPr>
          <p:cNvSpPr/>
          <p:nvPr/>
        </p:nvSpPr>
        <p:spPr>
          <a:xfrm>
            <a:off x="3386957" y="5451154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해 27">
            <a:extLst>
              <a:ext uri="{FF2B5EF4-FFF2-40B4-BE49-F238E27FC236}">
                <a16:creationId xmlns:a16="http://schemas.microsoft.com/office/drawing/2014/main" id="{DAF33268-7805-4C74-2C9F-6B18598C9C97}"/>
              </a:ext>
            </a:extLst>
          </p:cNvPr>
          <p:cNvSpPr/>
          <p:nvPr/>
        </p:nvSpPr>
        <p:spPr>
          <a:xfrm>
            <a:off x="3714030" y="5725965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해 28">
            <a:extLst>
              <a:ext uri="{FF2B5EF4-FFF2-40B4-BE49-F238E27FC236}">
                <a16:creationId xmlns:a16="http://schemas.microsoft.com/office/drawing/2014/main" id="{F081B11C-EDFE-46C7-9009-EB0AB7C79386}"/>
              </a:ext>
            </a:extLst>
          </p:cNvPr>
          <p:cNvSpPr/>
          <p:nvPr/>
        </p:nvSpPr>
        <p:spPr>
          <a:xfrm>
            <a:off x="5024110" y="5037531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해 29">
            <a:extLst>
              <a:ext uri="{FF2B5EF4-FFF2-40B4-BE49-F238E27FC236}">
                <a16:creationId xmlns:a16="http://schemas.microsoft.com/office/drawing/2014/main" id="{A476D9AA-FD59-61BD-2811-66EFF1C545C0}"/>
              </a:ext>
            </a:extLst>
          </p:cNvPr>
          <p:cNvSpPr/>
          <p:nvPr/>
        </p:nvSpPr>
        <p:spPr>
          <a:xfrm>
            <a:off x="5589059" y="5194448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해 30">
            <a:extLst>
              <a:ext uri="{FF2B5EF4-FFF2-40B4-BE49-F238E27FC236}">
                <a16:creationId xmlns:a16="http://schemas.microsoft.com/office/drawing/2014/main" id="{2505BA92-0582-BB0F-86C2-37A3E46BDAB5}"/>
              </a:ext>
            </a:extLst>
          </p:cNvPr>
          <p:cNvSpPr/>
          <p:nvPr/>
        </p:nvSpPr>
        <p:spPr>
          <a:xfrm>
            <a:off x="5741459" y="5346848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해 31">
            <a:extLst>
              <a:ext uri="{FF2B5EF4-FFF2-40B4-BE49-F238E27FC236}">
                <a16:creationId xmlns:a16="http://schemas.microsoft.com/office/drawing/2014/main" id="{586BC377-183C-9CC9-7A28-120650018E35}"/>
              </a:ext>
            </a:extLst>
          </p:cNvPr>
          <p:cNvSpPr/>
          <p:nvPr/>
        </p:nvSpPr>
        <p:spPr>
          <a:xfrm>
            <a:off x="5893859" y="5499248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해 32">
            <a:extLst>
              <a:ext uri="{FF2B5EF4-FFF2-40B4-BE49-F238E27FC236}">
                <a16:creationId xmlns:a16="http://schemas.microsoft.com/office/drawing/2014/main" id="{7BF0DD7A-F9E4-94E7-8E4F-421F4501BA05}"/>
              </a:ext>
            </a:extLst>
          </p:cNvPr>
          <p:cNvSpPr/>
          <p:nvPr/>
        </p:nvSpPr>
        <p:spPr>
          <a:xfrm>
            <a:off x="6046259" y="5651648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해 33">
            <a:extLst>
              <a:ext uri="{FF2B5EF4-FFF2-40B4-BE49-F238E27FC236}">
                <a16:creationId xmlns:a16="http://schemas.microsoft.com/office/drawing/2014/main" id="{D99BD564-BB96-F275-5EC7-AFAE51A774ED}"/>
              </a:ext>
            </a:extLst>
          </p:cNvPr>
          <p:cNvSpPr/>
          <p:nvPr/>
        </p:nvSpPr>
        <p:spPr>
          <a:xfrm>
            <a:off x="6631051" y="5014394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해 34">
            <a:extLst>
              <a:ext uri="{FF2B5EF4-FFF2-40B4-BE49-F238E27FC236}">
                <a16:creationId xmlns:a16="http://schemas.microsoft.com/office/drawing/2014/main" id="{3C01DAB4-BFBD-A111-56CD-554B059E9594}"/>
              </a:ext>
            </a:extLst>
          </p:cNvPr>
          <p:cNvSpPr/>
          <p:nvPr/>
        </p:nvSpPr>
        <p:spPr>
          <a:xfrm>
            <a:off x="6351059" y="5956448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해 35">
            <a:extLst>
              <a:ext uri="{FF2B5EF4-FFF2-40B4-BE49-F238E27FC236}">
                <a16:creationId xmlns:a16="http://schemas.microsoft.com/office/drawing/2014/main" id="{AB478500-89BE-6B44-CC4C-5693E4CABDC6}"/>
              </a:ext>
            </a:extLst>
          </p:cNvPr>
          <p:cNvSpPr/>
          <p:nvPr/>
        </p:nvSpPr>
        <p:spPr>
          <a:xfrm>
            <a:off x="7087751" y="5629102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해 36">
            <a:extLst>
              <a:ext uri="{FF2B5EF4-FFF2-40B4-BE49-F238E27FC236}">
                <a16:creationId xmlns:a16="http://schemas.microsoft.com/office/drawing/2014/main" id="{5C4A04C1-235A-1209-5990-FDE6289E1843}"/>
              </a:ext>
            </a:extLst>
          </p:cNvPr>
          <p:cNvSpPr/>
          <p:nvPr/>
        </p:nvSpPr>
        <p:spPr>
          <a:xfrm>
            <a:off x="7500800" y="5378450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해 37">
            <a:extLst>
              <a:ext uri="{FF2B5EF4-FFF2-40B4-BE49-F238E27FC236}">
                <a16:creationId xmlns:a16="http://schemas.microsoft.com/office/drawing/2014/main" id="{7B6A7E9B-BB36-44E2-25FD-9F6C45ABC097}"/>
              </a:ext>
            </a:extLst>
          </p:cNvPr>
          <p:cNvSpPr/>
          <p:nvPr/>
        </p:nvSpPr>
        <p:spPr>
          <a:xfrm>
            <a:off x="8739381" y="5249150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해 38">
            <a:extLst>
              <a:ext uri="{FF2B5EF4-FFF2-40B4-BE49-F238E27FC236}">
                <a16:creationId xmlns:a16="http://schemas.microsoft.com/office/drawing/2014/main" id="{0F08E84D-DD72-7427-78E5-4365764396AC}"/>
              </a:ext>
            </a:extLst>
          </p:cNvPr>
          <p:cNvSpPr/>
          <p:nvPr/>
        </p:nvSpPr>
        <p:spPr>
          <a:xfrm>
            <a:off x="9741475" y="5725965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해 40">
            <a:extLst>
              <a:ext uri="{FF2B5EF4-FFF2-40B4-BE49-F238E27FC236}">
                <a16:creationId xmlns:a16="http://schemas.microsoft.com/office/drawing/2014/main" id="{DDC025F7-26E2-9B8E-096B-45136BC4C1C9}"/>
              </a:ext>
            </a:extLst>
          </p:cNvPr>
          <p:cNvSpPr/>
          <p:nvPr/>
        </p:nvSpPr>
        <p:spPr>
          <a:xfrm>
            <a:off x="10308257" y="4706173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해 41">
            <a:extLst>
              <a:ext uri="{FF2B5EF4-FFF2-40B4-BE49-F238E27FC236}">
                <a16:creationId xmlns:a16="http://schemas.microsoft.com/office/drawing/2014/main" id="{A791EDA1-D04F-02B1-D13F-6BCA72F75937}"/>
              </a:ext>
            </a:extLst>
          </p:cNvPr>
          <p:cNvSpPr/>
          <p:nvPr/>
        </p:nvSpPr>
        <p:spPr>
          <a:xfrm>
            <a:off x="10778739" y="4687172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해 42">
            <a:extLst>
              <a:ext uri="{FF2B5EF4-FFF2-40B4-BE49-F238E27FC236}">
                <a16:creationId xmlns:a16="http://schemas.microsoft.com/office/drawing/2014/main" id="{0BFC3E11-D65E-A060-F259-668880BE91AB}"/>
              </a:ext>
            </a:extLst>
          </p:cNvPr>
          <p:cNvSpPr/>
          <p:nvPr/>
        </p:nvSpPr>
        <p:spPr>
          <a:xfrm>
            <a:off x="11453912" y="5064594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해 2">
            <a:extLst>
              <a:ext uri="{FF2B5EF4-FFF2-40B4-BE49-F238E27FC236}">
                <a16:creationId xmlns:a16="http://schemas.microsoft.com/office/drawing/2014/main" id="{FA1C1E1C-50B0-388A-F614-A9917E64EFD5}"/>
              </a:ext>
            </a:extLst>
          </p:cNvPr>
          <p:cNvSpPr/>
          <p:nvPr/>
        </p:nvSpPr>
        <p:spPr>
          <a:xfrm>
            <a:off x="2464922" y="5745614"/>
            <a:ext cx="566782" cy="564508"/>
          </a:xfrm>
          <a:prstGeom prst="sun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1AA400-D824-7184-DAEF-3D211EB14C78}"/>
              </a:ext>
            </a:extLst>
          </p:cNvPr>
          <p:cNvSpPr txBox="1"/>
          <p:nvPr/>
        </p:nvSpPr>
        <p:spPr>
          <a:xfrm>
            <a:off x="5659902" y="1403261"/>
            <a:ext cx="933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</a:rPr>
              <a:t>Inhale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BFAAB0-2D10-64D6-7F05-83168307CD9E}"/>
              </a:ext>
            </a:extLst>
          </p:cNvPr>
          <p:cNvSpPr txBox="1"/>
          <p:nvPr/>
        </p:nvSpPr>
        <p:spPr>
          <a:xfrm>
            <a:off x="9537678" y="1440776"/>
            <a:ext cx="933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</a:rPr>
              <a:t>Inhale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972976-DF50-D12B-2F29-8CC87A467B12}"/>
              </a:ext>
            </a:extLst>
          </p:cNvPr>
          <p:cNvSpPr txBox="1"/>
          <p:nvPr/>
        </p:nvSpPr>
        <p:spPr>
          <a:xfrm>
            <a:off x="3511439" y="2736989"/>
            <a:ext cx="1292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</a:rPr>
              <a:t>exhale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922D0A-227D-47BA-5B4D-0B05B61656AB}"/>
              </a:ext>
            </a:extLst>
          </p:cNvPr>
          <p:cNvSpPr txBox="1"/>
          <p:nvPr/>
        </p:nvSpPr>
        <p:spPr>
          <a:xfrm>
            <a:off x="7425510" y="3329504"/>
            <a:ext cx="1292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</a:rPr>
              <a:t>exhale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6531A010-8D90-BF97-2D21-828963D7C840}"/>
              </a:ext>
            </a:extLst>
          </p:cNvPr>
          <p:cNvSpPr/>
          <p:nvPr/>
        </p:nvSpPr>
        <p:spPr>
          <a:xfrm rot="5400000">
            <a:off x="11121867" y="3733001"/>
            <a:ext cx="864592" cy="814124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43">
            <a:extLst>
              <a:ext uri="{FF2B5EF4-FFF2-40B4-BE49-F238E27FC236}">
                <a16:creationId xmlns:a16="http://schemas.microsoft.com/office/drawing/2014/main" id="{F01EA344-DE2B-4E64-BD61-91EAED5747C5}"/>
              </a:ext>
            </a:extLst>
          </p:cNvPr>
          <p:cNvSpPr/>
          <p:nvPr/>
        </p:nvSpPr>
        <p:spPr>
          <a:xfrm rot="5400000">
            <a:off x="11259651" y="4001765"/>
            <a:ext cx="378020" cy="2873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65901C1-8C5A-2FF0-56F1-21595CADCADF}"/>
              </a:ext>
            </a:extLst>
          </p:cNvPr>
          <p:cNvSpPr txBox="1"/>
          <p:nvPr/>
        </p:nvSpPr>
        <p:spPr>
          <a:xfrm>
            <a:off x="6397820" y="3941437"/>
            <a:ext cx="4721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bg1"/>
                </a:solidFill>
              </a:rPr>
              <a:t>Breathing time ( Pattern Duration 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618A11D-7B6B-2288-29D7-1EEC3C1998F8}"/>
              </a:ext>
            </a:extLst>
          </p:cNvPr>
          <p:cNvSpPr txBox="1"/>
          <p:nvPr/>
        </p:nvSpPr>
        <p:spPr>
          <a:xfrm>
            <a:off x="5785854" y="168073"/>
            <a:ext cx="67907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How to play -  The game character moves based on the player's breathing technique ( inhale and exhale 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4A6FC4D-C2DE-6748-3BBC-426F06DCE7E3}"/>
              </a:ext>
            </a:extLst>
          </p:cNvPr>
          <p:cNvSpPr/>
          <p:nvPr/>
        </p:nvSpPr>
        <p:spPr>
          <a:xfrm>
            <a:off x="5507502" y="164637"/>
            <a:ext cx="152400" cy="63872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6284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17393E1-70CE-F055-8E3E-7C1A71E06DEA}"/>
              </a:ext>
            </a:extLst>
          </p:cNvPr>
          <p:cNvSpPr/>
          <p:nvPr/>
        </p:nvSpPr>
        <p:spPr>
          <a:xfrm>
            <a:off x="1280" y="-2"/>
            <a:ext cx="12192000" cy="952011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39000">
                <a:schemeClr val="tx2">
                  <a:lumMod val="90000"/>
                  <a:lumOff val="10000"/>
                </a:schemeClr>
              </a:gs>
              <a:gs pos="82000">
                <a:schemeClr val="accent1">
                  <a:lumMod val="50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347D07-58C9-BB65-5616-AB558BEC37A6}"/>
              </a:ext>
            </a:extLst>
          </p:cNvPr>
          <p:cNvSpPr txBox="1"/>
          <p:nvPr/>
        </p:nvSpPr>
        <p:spPr>
          <a:xfrm>
            <a:off x="311150" y="212943"/>
            <a:ext cx="6098344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Demo Page &amp; Info :  </a:t>
            </a:r>
            <a:r>
              <a:rPr lang="en-US" altLang="ko-KR" sz="2800" b="1" dirty="0">
                <a:solidFill>
                  <a:schemeClr val="bg1"/>
                </a:solidFill>
              </a:rPr>
              <a:t>Cosmic Respire </a:t>
            </a:r>
            <a:endParaRPr lang="ko-KR" altLang="en-US" sz="2800" dirty="0"/>
          </a:p>
          <a:p>
            <a:endParaRPr lang="ko-KR" altLang="en-US" sz="2400" dirty="0"/>
          </a:p>
        </p:txBody>
      </p:sp>
      <p:sp>
        <p:nvSpPr>
          <p:cNvPr id="4" name="별: 꼭짓점 5개 3">
            <a:extLst>
              <a:ext uri="{FF2B5EF4-FFF2-40B4-BE49-F238E27FC236}">
                <a16:creationId xmlns:a16="http://schemas.microsoft.com/office/drawing/2014/main" id="{1CA2B0B3-A754-678B-47EB-FFEAEC3ECA29}"/>
              </a:ext>
            </a:extLst>
          </p:cNvPr>
          <p:cNvSpPr/>
          <p:nvPr/>
        </p:nvSpPr>
        <p:spPr>
          <a:xfrm>
            <a:off x="6105278" y="171787"/>
            <a:ext cx="304216" cy="304216"/>
          </a:xfrm>
          <a:prstGeom prst="star5">
            <a:avLst>
              <a:gd name="adj" fmla="val 0"/>
              <a:gd name="hf" fmla="val 105146"/>
              <a:gd name="vf" fmla="val 110557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0C5231-D1B3-570B-C9A1-0FEA12B2E824}"/>
              </a:ext>
            </a:extLst>
          </p:cNvPr>
          <p:cNvSpPr txBox="1"/>
          <p:nvPr/>
        </p:nvSpPr>
        <p:spPr>
          <a:xfrm>
            <a:off x="9058275" y="1622584"/>
            <a:ext cx="313372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AI Assistant List</a:t>
            </a:r>
          </a:p>
          <a:p>
            <a:r>
              <a:rPr lang="en-US" altLang="ko-KR" sz="1400" b="1" dirty="0"/>
              <a:t>Chat GPT 4o </a:t>
            </a:r>
            <a:r>
              <a:rPr lang="en-US" altLang="ko-KR" sz="1400" dirty="0"/>
              <a:t>: Code Validation , Game Background and item image generation</a:t>
            </a:r>
          </a:p>
          <a:p>
            <a:r>
              <a:rPr lang="en-US" altLang="ko-KR" sz="1400" b="1" dirty="0"/>
              <a:t>photo2pixel</a:t>
            </a:r>
            <a:r>
              <a:rPr lang="en-US" altLang="ko-KR" sz="1400" dirty="0"/>
              <a:t> : Game image generation</a:t>
            </a:r>
          </a:p>
          <a:p>
            <a:endParaRPr lang="en-US" altLang="ko-KR" sz="1600" dirty="0"/>
          </a:p>
          <a:p>
            <a:r>
              <a:rPr lang="en-US" altLang="ko-KR" b="1" dirty="0"/>
              <a:t>Other Resource List</a:t>
            </a:r>
          </a:p>
          <a:p>
            <a:pPr algn="l"/>
            <a:r>
              <a:rPr lang="en-US" altLang="ko-KR" sz="1400" i="0" u="none" strike="noStrike" baseline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“Comparative Evaluation of Pressure Sensor Performance for Concurrent Assessment of Pulmonary Muscle Strength and Respiratory Patterns” by </a:t>
            </a:r>
            <a:r>
              <a:rPr lang="en-US" altLang="ko-KR" sz="1000" b="0" i="0" u="none" strike="noStrike" baseline="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Woo-Sung Jung1, Ye-Jin Hong1, Jun-Young Kim1, and Yong-</a:t>
            </a:r>
            <a:r>
              <a:rPr lang="en-US" altLang="ko-KR" sz="1000" b="0" i="0" u="none" strike="noStrike" baseline="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Heum</a:t>
            </a:r>
            <a:r>
              <a:rPr lang="en-US" altLang="ko-KR" sz="1000" b="0" i="0" u="none" strike="noStrike" baseline="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Lee1* Department of Biomedical Engineering, Yonsei University, </a:t>
            </a:r>
            <a:r>
              <a:rPr lang="en-US" altLang="ko-KR" sz="1000" b="0" i="0" u="none" strike="noStrike" baseline="0" dirty="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Wonju</a:t>
            </a:r>
            <a:r>
              <a:rPr lang="en-US" altLang="ko-KR" sz="1000" b="0" i="0" u="none" strike="noStrike" baseline="0" dirty="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Korea1 *koaim@yonsei.ac.kr</a:t>
            </a:r>
            <a:endParaRPr lang="en-US" altLang="ko-KR" sz="1000" dirty="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sz="1600" dirty="0"/>
          </a:p>
          <a:p>
            <a:r>
              <a:rPr lang="en-US" altLang="ko-KR" sz="1400" b="1" dirty="0"/>
              <a:t>Update Note</a:t>
            </a:r>
          </a:p>
          <a:p>
            <a:r>
              <a:rPr lang="en-US" altLang="ko-KR" sz="1600" dirty="0"/>
              <a:t>** </a:t>
            </a:r>
            <a:r>
              <a:rPr lang="en-US" altLang="ko-KR" sz="1400" dirty="0"/>
              <a:t>The executed version of code, from α to β (slide5),</a:t>
            </a:r>
          </a:p>
          <a:p>
            <a:r>
              <a:rPr lang="en-US" altLang="ko-KR" sz="1400" dirty="0"/>
              <a:t>uses Deep Learning algorithm and focused on MEP and MIP value.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8492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1255</TotalTime>
  <Words>1004</Words>
  <Application>Microsoft Office PowerPoint</Application>
  <PresentationFormat>와이드스크린</PresentationFormat>
  <Paragraphs>129</Paragraphs>
  <Slides>7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8" baseType="lpstr">
      <vt:lpstr>gg sans</vt:lpstr>
      <vt:lpstr>G마켓 산스 TTF Bold</vt:lpstr>
      <vt:lpstr>inherit</vt:lpstr>
      <vt:lpstr>맑은 고딕</vt:lpstr>
      <vt:lpstr>맑은 고딕</vt:lpstr>
      <vt:lpstr>맑은 고딕 Semilight</vt:lpstr>
      <vt:lpstr>Arial</vt:lpstr>
      <vt:lpstr>Calibri</vt:lpstr>
      <vt:lpstr>Roboto</vt:lpstr>
      <vt:lpstr>Symbol</vt:lpstr>
      <vt:lpstr>Office 테마</vt:lpstr>
      <vt:lpstr>Da Cosmos Guardians</vt:lpstr>
      <vt:lpstr>Team Member</vt:lpstr>
      <vt:lpstr>Enhancing Spacefarers' Well-being in Microgravity  through Innovative Recreation 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Eunice Kim</dc:creator>
  <cp:lastModifiedBy>Sunmin Jeon</cp:lastModifiedBy>
  <cp:revision>2</cp:revision>
  <dcterms:created xsi:type="dcterms:W3CDTF">2024-10-05T09:27:50Z</dcterms:created>
  <dcterms:modified xsi:type="dcterms:W3CDTF">2024-10-06T12:16:35Z</dcterms:modified>
</cp:coreProperties>
</file>

<file path=docProps/thumbnail.jpeg>
</file>